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9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3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0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6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1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4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7335-BCFD-BF44-8D9D-1D5317793FB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1A85D-991A-BC4A-ACC0-E1248815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To Kill a Mockingbird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Day 4: The Courage of </a:t>
            </a:r>
            <a:r>
              <a:rPr lang="en-US" dirty="0" err="1" smtClean="0">
                <a:solidFill>
                  <a:schemeClr val="tx1"/>
                </a:solidFill>
              </a:rPr>
              <a:t>Maycomb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9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Jem’s</a:t>
            </a:r>
            <a:r>
              <a:rPr lang="en-US" dirty="0" smtClean="0"/>
              <a:t>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Mrs. Dubose continually called out to the children in the same manner as Cecil Jacobs and cousin Francis.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the importance of having </a:t>
            </a:r>
            <a:r>
              <a:rPr lang="en-US" dirty="0" err="1" smtClean="0"/>
              <a:t>Jem</a:t>
            </a:r>
            <a:r>
              <a:rPr lang="en-US" dirty="0" smtClean="0"/>
              <a:t> react to the words of Mrs. Dubose instead of Scout?</a:t>
            </a:r>
          </a:p>
          <a:p>
            <a:endParaRPr lang="en-US" dirty="0"/>
          </a:p>
          <a:p>
            <a:r>
              <a:rPr lang="en-US" dirty="0" smtClean="0"/>
              <a:t>Why is Scout able to hold her anger?</a:t>
            </a:r>
          </a:p>
        </p:txBody>
      </p:sp>
    </p:spTree>
    <p:extLst>
      <p:ext uri="{BB962C8B-B14F-4D97-AF65-F5344CB8AC3E}">
        <p14:creationId xmlns:p14="http://schemas.microsoft.com/office/powerpoint/2010/main" val="79936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Dubose’s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 though the children were there to read to her, Mrs. Dubose continued to be rude.</a:t>
            </a:r>
          </a:p>
          <a:p>
            <a:endParaRPr lang="en-US" dirty="0" smtClean="0"/>
          </a:p>
          <a:p>
            <a:r>
              <a:rPr lang="en-US" dirty="0" smtClean="0"/>
              <a:t>Do you think that this was her continuing to punish </a:t>
            </a:r>
            <a:r>
              <a:rPr lang="en-US" dirty="0" err="1" smtClean="0"/>
              <a:t>Jem</a:t>
            </a:r>
            <a:r>
              <a:rPr lang="en-US" dirty="0" smtClean="0"/>
              <a:t> or was it something else?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you think the flower she left for </a:t>
            </a:r>
            <a:r>
              <a:rPr lang="en-US" dirty="0" err="1" smtClean="0"/>
              <a:t>Jem</a:t>
            </a:r>
            <a:r>
              <a:rPr lang="en-US" dirty="0" smtClean="0"/>
              <a:t> in the box was a sort of truce or a slight?</a:t>
            </a:r>
          </a:p>
        </p:txBody>
      </p:sp>
    </p:spTree>
    <p:extLst>
      <p:ext uri="{BB962C8B-B14F-4D97-AF65-F5344CB8AC3E}">
        <p14:creationId xmlns:p14="http://schemas.microsoft.com/office/powerpoint/2010/main" val="303401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Dubose’s Bravery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Mrs. Dubose spent her last months trying to kick an addiction to morphine.</a:t>
            </a:r>
          </a:p>
          <a:p>
            <a:endParaRPr lang="en-US" dirty="0"/>
          </a:p>
          <a:p>
            <a:r>
              <a:rPr lang="en-US" dirty="0" smtClean="0"/>
              <a:t>Why does Atticus believe her to be the bravest person he ever knew?</a:t>
            </a:r>
          </a:p>
          <a:p>
            <a:endParaRPr lang="en-US" dirty="0"/>
          </a:p>
          <a:p>
            <a:r>
              <a:rPr lang="en-US" dirty="0" smtClean="0"/>
              <a:t>How do the two compare (Atticus and Mrs. Dubose)?</a:t>
            </a:r>
          </a:p>
        </p:txBody>
      </p:sp>
    </p:spTree>
    <p:extLst>
      <p:ext uri="{BB962C8B-B14F-4D97-AF65-F5344CB8AC3E}">
        <p14:creationId xmlns:p14="http://schemas.microsoft.com/office/powerpoint/2010/main" val="379436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Purchase African M.E.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Jem</a:t>
            </a:r>
            <a:r>
              <a:rPr lang="en-US" dirty="0" smtClean="0"/>
              <a:t> and Scout are welcomed with open arms to Calpurnia’s church by everyone except Lula.</a:t>
            </a:r>
          </a:p>
          <a:p>
            <a:endParaRPr lang="en-US" dirty="0"/>
          </a:p>
          <a:p>
            <a:r>
              <a:rPr lang="en-US" dirty="0" smtClean="0"/>
              <a:t>Do you think all of the white residents of </a:t>
            </a:r>
            <a:r>
              <a:rPr lang="en-US" dirty="0" err="1" smtClean="0"/>
              <a:t>Maycomb</a:t>
            </a:r>
            <a:r>
              <a:rPr lang="en-US" dirty="0" smtClean="0"/>
              <a:t> would have received the same welcome?</a:t>
            </a:r>
          </a:p>
          <a:p>
            <a:endParaRPr lang="en-US" dirty="0"/>
          </a:p>
          <a:p>
            <a:r>
              <a:rPr lang="en-US" dirty="0" smtClean="0"/>
              <a:t>How would you describe the members of Calpurnia’s church?</a:t>
            </a:r>
          </a:p>
        </p:txBody>
      </p:sp>
    </p:spTree>
    <p:extLst>
      <p:ext uri="{BB962C8B-B14F-4D97-AF65-F5344CB8AC3E}">
        <p14:creationId xmlns:p14="http://schemas.microsoft.com/office/powerpoint/2010/main" val="355572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Finch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2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Complete the following T-chart with your pod in relation to what we have seen and read in </a:t>
            </a:r>
            <a:r>
              <a:rPr lang="en-US" dirty="0" err="1" smtClean="0"/>
              <a:t>TKaM</a:t>
            </a:r>
            <a:r>
              <a:rPr lang="en-US" dirty="0" smtClean="0"/>
              <a:t> through the end of chapter 13.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05369"/>
              </p:ext>
            </p:extLst>
          </p:nvPr>
        </p:nvGraphicFramePr>
        <p:xfrm>
          <a:off x="457200" y="3278800"/>
          <a:ext cx="8229600" cy="3501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7972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What</a:t>
                      </a:r>
                      <a:r>
                        <a:rPr lang="en-US" sz="2800" baseline="0" dirty="0" smtClean="0"/>
                        <a:t> we think a Finch is and why…</a:t>
                      </a:r>
                      <a:endParaRPr lang="en-US" sz="2800" dirty="0"/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What Aunt Alexandra thinks</a:t>
                      </a:r>
                      <a:r>
                        <a:rPr lang="en-US" sz="2800" baseline="0" dirty="0" smtClean="0"/>
                        <a:t> a Finch should be…</a:t>
                      </a:r>
                      <a:endParaRPr lang="en-US" sz="2800" dirty="0"/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3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50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of Shadrach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Read and annotate Daniel 3</a:t>
            </a:r>
          </a:p>
          <a:p>
            <a:endParaRPr lang="en-US" dirty="0"/>
          </a:p>
          <a:p>
            <a:r>
              <a:rPr lang="en-US" dirty="0" smtClean="0"/>
              <a:t>Once you have read this text, write 3 complete paragraphs over the following prompts.  Be sure to provide textual evidence supporting your ideas from </a:t>
            </a:r>
            <a:r>
              <a:rPr lang="en-US" dirty="0" err="1" smtClean="0"/>
              <a:t>TKaM</a:t>
            </a:r>
            <a:r>
              <a:rPr lang="en-US" dirty="0" smtClean="0"/>
              <a:t> and Daniel 3.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Compare Shadrach, Meshach, </a:t>
            </a:r>
            <a:r>
              <a:rPr lang="en-US" smtClean="0"/>
              <a:t>and Abednego </a:t>
            </a:r>
            <a:r>
              <a:rPr lang="en-US" dirty="0" smtClean="0"/>
              <a:t>to a character(s) from </a:t>
            </a:r>
            <a:r>
              <a:rPr lang="en-US" dirty="0" err="1" smtClean="0"/>
              <a:t>TKaM</a:t>
            </a:r>
            <a:endParaRPr lang="en-US" dirty="0" smtClean="0"/>
          </a:p>
          <a:p>
            <a:pPr lvl="1"/>
            <a:r>
              <a:rPr lang="en-US" dirty="0" smtClean="0"/>
              <a:t>What themes are shared between </a:t>
            </a:r>
            <a:r>
              <a:rPr lang="en-US" dirty="0" err="1" smtClean="0"/>
              <a:t>TKaM</a:t>
            </a:r>
            <a:r>
              <a:rPr lang="en-US" dirty="0" smtClean="0"/>
              <a:t> and Daniel 3?</a:t>
            </a:r>
          </a:p>
          <a:p>
            <a:pPr lvl="1"/>
            <a:r>
              <a:rPr lang="en-US" dirty="0" smtClean="0"/>
              <a:t>Why do you think Harper Lee chose this story to include as a part of her novel?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37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348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 Kill a Mockingbird</vt:lpstr>
      <vt:lpstr>Jem’s Anger</vt:lpstr>
      <vt:lpstr>Mrs. Dubose’s Request</vt:lpstr>
      <vt:lpstr>Mrs. Dubose’s Bravery</vt:lpstr>
      <vt:lpstr>First Purchase African M.E. Church</vt:lpstr>
      <vt:lpstr>Being a Finch</vt:lpstr>
      <vt:lpstr>The Story of Shadrach</vt:lpstr>
    </vt:vector>
  </TitlesOfParts>
  <Company>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OPS Staff</dc:creator>
  <cp:lastModifiedBy>OPS Staff</cp:lastModifiedBy>
  <cp:revision>8</cp:revision>
  <dcterms:created xsi:type="dcterms:W3CDTF">2015-11-19T14:56:26Z</dcterms:created>
  <dcterms:modified xsi:type="dcterms:W3CDTF">2015-11-19T19:19:01Z</dcterms:modified>
</cp:coreProperties>
</file>