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1" r:id="rId3"/>
    <p:sldId id="262" r:id="rId4"/>
    <p:sldId id="263"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0"/>
    <p:restoredTop sz="94661"/>
  </p:normalViewPr>
  <p:slideViewPr>
    <p:cSldViewPr snapToGrid="0" snapToObjects="1">
      <p:cViewPr varScale="1">
        <p:scale>
          <a:sx n="97" d="100"/>
          <a:sy n="97" d="100"/>
        </p:scale>
        <p:origin x="2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92D65-7DD3-564A-9FA6-67CEE2D9A231}" type="datetimeFigureOut">
              <a:rPr lang="en-US" smtClean="0"/>
              <a:t>9/11/17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5AA7B-32F7-8048-93FD-9756C1B02081}" type="slidenum">
              <a:rPr lang="en-US" smtClean="0"/>
              <a:t>‹#›</a:t>
            </a:fld>
            <a:endParaRPr lang="en-US"/>
          </a:p>
        </p:txBody>
      </p:sp>
    </p:spTree>
    <p:extLst>
      <p:ext uri="{BB962C8B-B14F-4D97-AF65-F5344CB8AC3E}">
        <p14:creationId xmlns:p14="http://schemas.microsoft.com/office/powerpoint/2010/main" val="143660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65E924-4223-5C46-B50B-50A3AE801528}"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96969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5E924-4223-5C46-B50B-50A3AE801528}"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00657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5E924-4223-5C46-B50B-50A3AE801528}"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81542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5E924-4223-5C46-B50B-50A3AE801528}"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38058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65E924-4223-5C46-B50B-50A3AE801528}" type="datetimeFigureOut">
              <a:rPr lang="en-US" smtClean="0"/>
              <a:t>9/11/17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28698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65E924-4223-5C46-B50B-50A3AE801528}"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94414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65E924-4223-5C46-B50B-50A3AE801528}" type="datetimeFigureOut">
              <a:rPr lang="en-US" smtClean="0"/>
              <a:t>9/11/17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41999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5E924-4223-5C46-B50B-50A3AE801528}" type="datetimeFigureOut">
              <a:rPr lang="en-US" smtClean="0"/>
              <a:t>9/11/17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47771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5E924-4223-5C46-B50B-50A3AE801528}" type="datetimeFigureOut">
              <a:rPr lang="en-US" smtClean="0"/>
              <a:t>9/11/17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88330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5E924-4223-5C46-B50B-50A3AE801528}"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01957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65E924-4223-5C46-B50B-50A3AE801528}" type="datetimeFigureOut">
              <a:rPr lang="en-US" smtClean="0"/>
              <a:t>9/11/17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63CF2-670A-D448-B40C-37457B356509}" type="slidenum">
              <a:rPr lang="en-US" smtClean="0"/>
              <a:t>‹#›</a:t>
            </a:fld>
            <a:endParaRPr lang="en-US"/>
          </a:p>
        </p:txBody>
      </p:sp>
    </p:spTree>
    <p:extLst>
      <p:ext uri="{BB962C8B-B14F-4D97-AF65-F5344CB8AC3E}">
        <p14:creationId xmlns:p14="http://schemas.microsoft.com/office/powerpoint/2010/main" val="12931243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5E924-4223-5C46-B50B-50A3AE801528}" type="datetimeFigureOut">
              <a:rPr lang="en-US" smtClean="0"/>
              <a:t>9/11/17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63CF2-670A-D448-B40C-37457B356509}" type="slidenum">
              <a:rPr lang="en-US" smtClean="0"/>
              <a:t>‹#›</a:t>
            </a:fld>
            <a:endParaRPr lang="en-US"/>
          </a:p>
        </p:txBody>
      </p:sp>
    </p:spTree>
    <p:extLst>
      <p:ext uri="{BB962C8B-B14F-4D97-AF65-F5344CB8AC3E}">
        <p14:creationId xmlns:p14="http://schemas.microsoft.com/office/powerpoint/2010/main" val="1122417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Siddhartha</a:t>
            </a:r>
            <a:endParaRPr lang="en-US" i="1" dirty="0"/>
          </a:p>
        </p:txBody>
      </p:sp>
      <p:sp>
        <p:nvSpPr>
          <p:cNvPr id="3" name="Subtitle 2"/>
          <p:cNvSpPr>
            <a:spLocks noGrp="1"/>
          </p:cNvSpPr>
          <p:nvPr>
            <p:ph type="subTitle" idx="1"/>
          </p:nvPr>
        </p:nvSpPr>
        <p:spPr/>
        <p:txBody>
          <a:bodyPr>
            <a:normAutofit/>
          </a:bodyPr>
          <a:lstStyle/>
          <a:p>
            <a:r>
              <a:rPr lang="en-US" sz="2800" dirty="0" smtClean="0"/>
              <a:t>“Samsara”, “By the River”, and “The Ferryman”</a:t>
            </a:r>
            <a:endParaRPr lang="en-US" sz="2800" dirty="0"/>
          </a:p>
        </p:txBody>
      </p:sp>
    </p:spTree>
    <p:extLst>
      <p:ext uri="{BB962C8B-B14F-4D97-AF65-F5344CB8AC3E}">
        <p14:creationId xmlns:p14="http://schemas.microsoft.com/office/powerpoint/2010/main" val="35398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 the Mango Tree</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“Sadly, Siddhartha went…closed the gates, sat under a mango tree, and felt horror and death in his heart… A shudder passed through his body; he felt as if something had died” (Hesse 82, 84).</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a:t/>
            </a:r>
            <a:br>
              <a:rPr lang="en-US" dirty="0"/>
            </a:br>
            <a:r>
              <a:rPr lang="en-US" dirty="0" smtClean="0"/>
              <a:t>What is Hesse telling us here?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How does this relate to the Four Truths and/or the Eightfold Path?</a:t>
            </a:r>
            <a:endParaRPr lang="en-US" dirty="0"/>
          </a:p>
        </p:txBody>
      </p:sp>
    </p:spTree>
    <p:extLst>
      <p:ext uri="{BB962C8B-B14F-4D97-AF65-F5344CB8AC3E}">
        <p14:creationId xmlns:p14="http://schemas.microsoft.com/office/powerpoint/2010/main" val="157120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Caged Bird</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Re-read the final paragraph on page 85.</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How does the bird symbolize Siddhartha?</a:t>
            </a:r>
          </a:p>
          <a:p>
            <a:pPr marL="0" marR="0" lvl="0" indent="0" defTabSz="914400" eaLnBrk="1" fontAlgn="auto" latinLnBrk="0" hangingPunct="1">
              <a:lnSpc>
                <a:spcPct val="100000"/>
              </a:lnSpc>
              <a:spcBef>
                <a:spcPts val="0"/>
              </a:spcBef>
              <a:spcAft>
                <a:spcPts val="0"/>
              </a:spcAft>
              <a:buClrTx/>
              <a:buSzTx/>
              <a:buFontTx/>
              <a:buNone/>
              <a:tabLst/>
              <a:defRPr/>
            </a:pPr>
            <a:r>
              <a:rPr lang="en-US" dirty="0"/>
              <a:t/>
            </a:r>
            <a:br>
              <a:rPr lang="en-US" dirty="0"/>
            </a:br>
            <a:r>
              <a:rPr lang="en-US" dirty="0" smtClean="0"/>
              <a:t>What is his cage? Has this always been his cage?</a:t>
            </a:r>
            <a:endParaRPr lang="en-US" dirty="0"/>
          </a:p>
        </p:txBody>
      </p:sp>
    </p:spTree>
    <p:extLst>
      <p:ext uri="{BB962C8B-B14F-4D97-AF65-F5344CB8AC3E}">
        <p14:creationId xmlns:p14="http://schemas.microsoft.com/office/powerpoint/2010/main" val="4954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a:t>
            </a:r>
            <a:endParaRPr lang="en-US" dirty="0"/>
          </a:p>
        </p:txBody>
      </p:sp>
      <p:sp>
        <p:nvSpPr>
          <p:cNvPr id="3" name="Content Placeholder 2"/>
          <p:cNvSpPr>
            <a:spLocks noGrp="1"/>
          </p:cNvSpPr>
          <p:nvPr>
            <p:ph idx="1"/>
          </p:nvPr>
        </p:nvSpPr>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“And at that moment, in that splendid hour, after his wonderful sleep, permeated with Om, how could he help but love someone and something.  That was just the magic that had happened to him during his sleep and the Om in him—he loved everything, he was full of joyous love towards everything that he saw. And it seemed to him that was just why he was previously so ill—because he could love nothing and nobody” (94).</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Where does Siddhartha’s love come from?</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Did he ever love Kamala?</a:t>
            </a:r>
            <a:endParaRPr lang="en-US" dirty="0"/>
          </a:p>
        </p:txBody>
      </p:sp>
    </p:spTree>
    <p:extLst>
      <p:ext uri="{BB962C8B-B14F-4D97-AF65-F5344CB8AC3E}">
        <p14:creationId xmlns:p14="http://schemas.microsoft.com/office/powerpoint/2010/main" val="22658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of the River</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 true seeker could not accept any teachings, not if he sincerely wished to find something” (110).</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Why is Siddhartha able to learn from the river, but not from the great teachers that have, at times, surrounded him?</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638712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Siddhartha’s Journey</a:t>
            </a:r>
            <a:endParaRPr lang="en-US" dirty="0"/>
          </a:p>
        </p:txBody>
      </p:sp>
      <p:sp>
        <p:nvSpPr>
          <p:cNvPr id="4" name="Text Placeholder 3"/>
          <p:cNvSpPr>
            <a:spLocks noGrp="1"/>
          </p:cNvSpPr>
          <p:nvPr>
            <p:ph type="body" idx="1"/>
          </p:nvPr>
        </p:nvSpPr>
        <p:spPr/>
        <p:txBody>
          <a:bodyPr>
            <a:normAutofit/>
          </a:bodyPr>
          <a:lstStyle/>
          <a:p>
            <a:r>
              <a:rPr lang="en-US" sz="3200" dirty="0" smtClean="0"/>
              <a:t>Directions</a:t>
            </a:r>
            <a:endParaRPr lang="en-US" sz="3200" dirty="0"/>
          </a:p>
        </p:txBody>
      </p:sp>
      <p:sp>
        <p:nvSpPr>
          <p:cNvPr id="5" name="Content Placeholder 4"/>
          <p:cNvSpPr>
            <a:spLocks noGrp="1"/>
          </p:cNvSpPr>
          <p:nvPr>
            <p:ph sz="half" idx="2"/>
          </p:nvPr>
        </p:nvSpPr>
        <p:spPr/>
        <p:txBody>
          <a:bodyPr>
            <a:normAutofit lnSpcReduction="10000"/>
          </a:bodyPr>
          <a:lstStyle/>
          <a:p>
            <a:r>
              <a:rPr lang="en-US" dirty="0" smtClean="0"/>
              <a:t>Create an illustrated track of Siddhartha’s journey throughout the novel</a:t>
            </a:r>
            <a:endParaRPr lang="en-US" dirty="0"/>
          </a:p>
          <a:p>
            <a:r>
              <a:rPr lang="en-US" dirty="0" smtClean="0"/>
              <a:t>This should be more symbolic than map-like</a:t>
            </a:r>
          </a:p>
          <a:p>
            <a:pPr lvl="1"/>
            <a:r>
              <a:rPr lang="en-US" dirty="0"/>
              <a:t>U</a:t>
            </a:r>
            <a:r>
              <a:rPr lang="en-US" dirty="0" smtClean="0"/>
              <a:t>se your path to help show emotion and understanding</a:t>
            </a:r>
          </a:p>
          <a:p>
            <a:r>
              <a:rPr lang="en-US" dirty="0" smtClean="0"/>
              <a:t>Utilize your notes on themes, symbols, and Buddhism for help</a:t>
            </a:r>
          </a:p>
        </p:txBody>
      </p:sp>
      <p:sp>
        <p:nvSpPr>
          <p:cNvPr id="6" name="Text Placeholder 5"/>
          <p:cNvSpPr>
            <a:spLocks noGrp="1"/>
          </p:cNvSpPr>
          <p:nvPr>
            <p:ph type="body" sz="quarter" idx="3"/>
          </p:nvPr>
        </p:nvSpPr>
        <p:spPr/>
        <p:txBody>
          <a:bodyPr/>
          <a:lstStyle/>
          <a:p>
            <a:r>
              <a:rPr lang="en-US" sz="3200" dirty="0" smtClean="0"/>
              <a:t>Requirements</a:t>
            </a:r>
            <a:endParaRPr lang="en-US" dirty="0"/>
          </a:p>
        </p:txBody>
      </p:sp>
      <p:sp>
        <p:nvSpPr>
          <p:cNvPr id="7" name="Content Placeholder 6"/>
          <p:cNvSpPr>
            <a:spLocks noGrp="1"/>
          </p:cNvSpPr>
          <p:nvPr>
            <p:ph sz="quarter" idx="4"/>
          </p:nvPr>
        </p:nvSpPr>
        <p:spPr/>
        <p:txBody>
          <a:bodyPr/>
          <a:lstStyle/>
          <a:p>
            <a:r>
              <a:rPr lang="en-US" dirty="0" smtClean="0"/>
              <a:t>Minimum 10 stops</a:t>
            </a:r>
          </a:p>
          <a:p>
            <a:pPr lvl="1"/>
            <a:r>
              <a:rPr lang="en-US" dirty="0" smtClean="0"/>
              <a:t>2-3 sentence explanation of each</a:t>
            </a:r>
          </a:p>
          <a:p>
            <a:r>
              <a:rPr lang="en-US" dirty="0"/>
              <a:t>Minimum 5 </a:t>
            </a:r>
            <a:r>
              <a:rPr lang="en-US" dirty="0" smtClean="0"/>
              <a:t>quotes</a:t>
            </a:r>
          </a:p>
          <a:p>
            <a:r>
              <a:rPr lang="en-US" dirty="0" smtClean="0"/>
              <a:t>Full color, your best artwork</a:t>
            </a:r>
          </a:p>
          <a:p>
            <a:r>
              <a:rPr lang="en-US" dirty="0" smtClean="0"/>
              <a:t>Minimum 2 stops per reading assignment</a:t>
            </a:r>
          </a:p>
          <a:p>
            <a:pPr lvl="1"/>
            <a:r>
              <a:rPr lang="en-US" dirty="0" smtClean="0"/>
              <a:t>Including the final chapters</a:t>
            </a:r>
            <a:endParaRPr lang="en-US" dirty="0"/>
          </a:p>
          <a:p>
            <a:endParaRPr lang="en-US" dirty="0"/>
          </a:p>
        </p:txBody>
      </p:sp>
    </p:spTree>
    <p:extLst>
      <p:ext uri="{BB962C8B-B14F-4D97-AF65-F5344CB8AC3E}">
        <p14:creationId xmlns:p14="http://schemas.microsoft.com/office/powerpoint/2010/main" val="367719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302</Words>
  <Application>Microsoft Macintosh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Office Theme</vt:lpstr>
      <vt:lpstr>Siddhartha</vt:lpstr>
      <vt:lpstr>Under the Mango Tree</vt:lpstr>
      <vt:lpstr>The Caged Bird</vt:lpstr>
      <vt:lpstr>Love</vt:lpstr>
      <vt:lpstr>Lessons of the River</vt:lpstr>
      <vt:lpstr>Siddhartha’s Journey</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Siddhartha</dc:title>
  <dc:creator>Daniel Gathman</dc:creator>
  <cp:lastModifiedBy>Daniel Gathman</cp:lastModifiedBy>
  <cp:revision>9</cp:revision>
  <dcterms:created xsi:type="dcterms:W3CDTF">2017-09-10T16:21:21Z</dcterms:created>
  <dcterms:modified xsi:type="dcterms:W3CDTF">2017-09-11T14:21:41Z</dcterms:modified>
</cp:coreProperties>
</file>