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7" r:id="rId4"/>
    <p:sldId id="258" r:id="rId5"/>
    <p:sldId id="259" r:id="rId6"/>
    <p:sldId id="262" r:id="rId7"/>
    <p:sldId id="260" r:id="rId8"/>
    <p:sldId id="265" r:id="rId9"/>
    <p:sldId id="264" r:id="rId10"/>
    <p:sldId id="261" r:id="rId11"/>
    <p:sldId id="266" r:id="rId12"/>
    <p:sldId id="26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0"/>
    <p:restoredTop sz="93692"/>
  </p:normalViewPr>
  <p:slideViewPr>
    <p:cSldViewPr snapToGrid="0" snapToObjects="1">
      <p:cViewPr varScale="1">
        <p:scale>
          <a:sx n="62" d="100"/>
          <a:sy n="62" d="100"/>
        </p:scale>
        <p:origin x="82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87FB6E8-1756-2148-BFEA-6F62569D586E}" type="datetimeFigureOut">
              <a:rPr lang="en-US" smtClean="0"/>
              <a:t>1/16/19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DBE41-9817-EB43-8877-F83F230E2FA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7FB6E8-1756-2148-BFEA-6F62569D586E}" type="datetimeFigureOut">
              <a:rPr lang="en-US" smtClean="0"/>
              <a:t>1/16/19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DBE41-9817-EB43-8877-F83F230E2FA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7FB6E8-1756-2148-BFEA-6F62569D586E}" type="datetimeFigureOut">
              <a:rPr lang="en-US" smtClean="0"/>
              <a:t>1/16/19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DBE41-9817-EB43-8877-F83F230E2FA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7FB6E8-1756-2148-BFEA-6F62569D586E}" type="datetimeFigureOut">
              <a:rPr lang="en-US" smtClean="0"/>
              <a:t>1/16/19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DBE41-9817-EB43-8877-F83F230E2FA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7FB6E8-1756-2148-BFEA-6F62569D586E}" type="datetimeFigureOut">
              <a:rPr lang="en-US" smtClean="0"/>
              <a:t>1/16/19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DBE41-9817-EB43-8877-F83F230E2FA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FB6E8-1756-2148-BFEA-6F62569D586E}" type="datetimeFigureOut">
              <a:rPr lang="en-US" smtClean="0"/>
              <a:t>1/16/19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DBE41-9817-EB43-8877-F83F230E2FA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7FB6E8-1756-2148-BFEA-6F62569D586E}" type="datetimeFigureOut">
              <a:rPr lang="en-US" smtClean="0"/>
              <a:t>1/16/19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7DBE41-9817-EB43-8877-F83F230E2FA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7FB6E8-1756-2148-BFEA-6F62569D586E}" type="datetimeFigureOut">
              <a:rPr lang="en-US" smtClean="0"/>
              <a:t>1/16/19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7DBE41-9817-EB43-8877-F83F230E2FA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7FB6E8-1756-2148-BFEA-6F62569D586E}" type="datetimeFigureOut">
              <a:rPr lang="en-US" smtClean="0"/>
              <a:t>1/16/19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7DBE41-9817-EB43-8877-F83F230E2FA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7FB6E8-1756-2148-BFEA-6F62569D586E}" type="datetimeFigureOut">
              <a:rPr lang="en-US" smtClean="0"/>
              <a:t>1/16/19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DBE41-9817-EB43-8877-F83F230E2FA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7FB6E8-1756-2148-BFEA-6F62569D586E}" type="datetimeFigureOut">
              <a:rPr lang="en-US" smtClean="0"/>
              <a:t>1/16/19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DBE41-9817-EB43-8877-F83F230E2FA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7FB6E8-1756-2148-BFEA-6F62569D586E}" type="datetimeFigureOut">
              <a:rPr lang="en-US" smtClean="0"/>
              <a:t>1/16/19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7DBE41-9817-EB43-8877-F83F230E2FA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a:t>Player Piano</a:t>
            </a:r>
          </a:p>
        </p:txBody>
      </p:sp>
      <p:sp>
        <p:nvSpPr>
          <p:cNvPr id="3" name="Subtitle 2"/>
          <p:cNvSpPr>
            <a:spLocks noGrp="1"/>
          </p:cNvSpPr>
          <p:nvPr>
            <p:ph type="subTitle" idx="1"/>
          </p:nvPr>
        </p:nvSpPr>
        <p:spPr>
          <a:xfrm>
            <a:off x="685800" y="3886200"/>
            <a:ext cx="7772400" cy="1752600"/>
          </a:xfrm>
        </p:spPr>
        <p:txBody>
          <a:bodyPr/>
          <a:lstStyle/>
          <a:p>
            <a:r>
              <a:rPr lang="en-US" dirty="0">
                <a:solidFill>
                  <a:schemeClr val="tx1"/>
                </a:solidFill>
              </a:rPr>
              <a:t>Day 3: Our Characters, EPICAC, and a Riddle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Great EPICAC</a:t>
            </a:r>
          </a:p>
        </p:txBody>
      </p:sp>
      <p:sp>
        <p:nvSpPr>
          <p:cNvPr id="3" name="Content Placeholder 2"/>
          <p:cNvSpPr>
            <a:spLocks noGrp="1"/>
          </p:cNvSpPr>
          <p:nvPr>
            <p:ph idx="1"/>
          </p:nvPr>
        </p:nvSpPr>
        <p:spPr/>
        <p:txBody>
          <a:bodyPr/>
          <a:lstStyle/>
          <a:p>
            <a:r>
              <a:rPr lang="en-US" dirty="0"/>
              <a:t>“Lynn declared that EPICAC XIV was, in effect, the greatest individual in history, that the wisest man that had ever lived was to EPICAC XIV as a worm was to that wisest man” (120).</a:t>
            </a:r>
          </a:p>
        </p:txBody>
      </p:sp>
      <p:sp>
        <p:nvSpPr>
          <p:cNvPr id="4" name="TextBox 3">
            <a:extLst>
              <a:ext uri="{FF2B5EF4-FFF2-40B4-BE49-F238E27FC236}">
                <a16:creationId xmlns:a16="http://schemas.microsoft.com/office/drawing/2014/main" id="{944B243B-69F5-3D46-86D3-CA724CE8537D}"/>
              </a:ext>
            </a:extLst>
          </p:cNvPr>
          <p:cNvSpPr txBox="1"/>
          <p:nvPr/>
        </p:nvSpPr>
        <p:spPr>
          <a:xfrm>
            <a:off x="0" y="5924412"/>
            <a:ext cx="9144000" cy="707886"/>
          </a:xfrm>
          <a:prstGeom prst="rect">
            <a:avLst/>
          </a:prstGeom>
          <a:noFill/>
        </p:spPr>
        <p:txBody>
          <a:bodyPr wrap="square" rtlCol="0">
            <a:spAutoFit/>
          </a:bodyPr>
          <a:lstStyle/>
          <a:p>
            <a:pPr algn="ctr"/>
            <a:r>
              <a:rPr lang="en-US" sz="2000" dirty="0"/>
              <a:t>Learning Goal: I am able to discuss and understand the use of characterization in the novel </a:t>
            </a:r>
            <a:r>
              <a:rPr lang="en-US" sz="2000" i="1" dirty="0"/>
              <a:t>Player Piano</a:t>
            </a:r>
            <a:r>
              <a:rPr lang="en-US" sz="2000" dirty="0"/>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Riddle: Are you the Messiah?</a:t>
            </a:r>
          </a:p>
        </p:txBody>
      </p:sp>
      <p:sp>
        <p:nvSpPr>
          <p:cNvPr id="3" name="Content Placeholder 2"/>
          <p:cNvSpPr>
            <a:spLocks noGrp="1"/>
          </p:cNvSpPr>
          <p:nvPr>
            <p:ph idx="1"/>
          </p:nvPr>
        </p:nvSpPr>
        <p:spPr/>
        <p:txBody>
          <a:bodyPr>
            <a:normAutofit fontScale="85000" lnSpcReduction="20000"/>
          </a:bodyPr>
          <a:lstStyle/>
          <a:p>
            <a:pPr>
              <a:buNone/>
            </a:pPr>
            <a:r>
              <a:rPr lang="en-US" dirty="0"/>
              <a:t>“Silver bells shall light my way,</a:t>
            </a:r>
          </a:p>
          <a:p>
            <a:pPr>
              <a:buNone/>
            </a:pPr>
            <a:r>
              <a:rPr lang="en-US" dirty="0"/>
              <a:t>And nine times nine maidens fill my day,</a:t>
            </a:r>
          </a:p>
          <a:p>
            <a:pPr>
              <a:buNone/>
            </a:pPr>
            <a:r>
              <a:rPr lang="en-US" dirty="0"/>
              <a:t>And mountain lakes will sink from sight,</a:t>
            </a:r>
          </a:p>
          <a:p>
            <a:pPr>
              <a:buNone/>
            </a:pPr>
            <a:r>
              <a:rPr lang="en-US" dirty="0"/>
              <a:t>And tigers’ teeth will fill the night” (122).</a:t>
            </a:r>
          </a:p>
          <a:p>
            <a:pPr>
              <a:buNone/>
            </a:pPr>
            <a:endParaRPr lang="en-US" dirty="0"/>
          </a:p>
          <a:p>
            <a:r>
              <a:rPr lang="en-US" dirty="0"/>
              <a:t>With your group, come up with the best answer you can for the Shah’s riddle.  Be sure to come up with a persuasive argument backing your ideas.</a:t>
            </a:r>
          </a:p>
          <a:p>
            <a:endParaRPr lang="en-US" dirty="0"/>
          </a:p>
          <a:p>
            <a:r>
              <a:rPr lang="en-US" dirty="0"/>
              <a:t>We will argue out the answers before the end of class.  One of you has to lead us to a positive future, right?</a:t>
            </a:r>
          </a:p>
        </p:txBody>
      </p:sp>
      <p:sp>
        <p:nvSpPr>
          <p:cNvPr id="4" name="TextBox 3">
            <a:extLst>
              <a:ext uri="{FF2B5EF4-FFF2-40B4-BE49-F238E27FC236}">
                <a16:creationId xmlns:a16="http://schemas.microsoft.com/office/drawing/2014/main" id="{5096797B-2268-0A46-8FE0-02A4C7EAB585}"/>
              </a:ext>
            </a:extLst>
          </p:cNvPr>
          <p:cNvSpPr txBox="1"/>
          <p:nvPr/>
        </p:nvSpPr>
        <p:spPr>
          <a:xfrm>
            <a:off x="0" y="6308725"/>
            <a:ext cx="9144000" cy="400110"/>
          </a:xfrm>
          <a:prstGeom prst="rect">
            <a:avLst/>
          </a:prstGeom>
          <a:noFill/>
        </p:spPr>
        <p:txBody>
          <a:bodyPr wrap="square" rtlCol="0">
            <a:spAutoFit/>
          </a:bodyPr>
          <a:lstStyle/>
          <a:p>
            <a:pPr algn="ctr"/>
            <a:r>
              <a:rPr lang="en-US" sz="2000" dirty="0"/>
              <a:t>Learning Goal: I am able to think critically even when the answer seems out of reach.</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C962-3B35-1141-B178-E4A224C36CB9}"/>
              </a:ext>
            </a:extLst>
          </p:cNvPr>
          <p:cNvSpPr>
            <a:spLocks noGrp="1"/>
          </p:cNvSpPr>
          <p:nvPr>
            <p:ph type="title"/>
          </p:nvPr>
        </p:nvSpPr>
        <p:spPr/>
        <p:txBody>
          <a:bodyPr/>
          <a:lstStyle/>
          <a:p>
            <a:endParaRPr lang="en-US"/>
          </a:p>
        </p:txBody>
      </p:sp>
      <p:pic>
        <p:nvPicPr>
          <p:cNvPr id="4" name="Content Placeholder 3" descr="/Users/egathmd108/Desktop/2nd Place.JPG">
            <a:extLst>
              <a:ext uri="{FF2B5EF4-FFF2-40B4-BE49-F238E27FC236}">
                <a16:creationId xmlns:a16="http://schemas.microsoft.com/office/drawing/2014/main" id="{16E8C31A-DB58-0147-8370-2EE58FEF4AF5}"/>
              </a:ext>
            </a:extLst>
          </p:cNvPr>
          <p:cNvPicPr>
            <a:picLocks noGrp="1"/>
          </p:cNvPicPr>
          <p:nvPr>
            <p:ph idx="1"/>
          </p:nvPr>
        </p:nvPicPr>
        <p:blipFill>
          <a:blip r:embed="rId2">
            <a:biLevel thresh="5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9270" y="0"/>
            <a:ext cx="8892208" cy="6858000"/>
          </a:xfrm>
          <a:prstGeom prst="rect">
            <a:avLst/>
          </a:prstGeom>
          <a:noFill/>
          <a:ln>
            <a:noFill/>
          </a:ln>
        </p:spPr>
      </p:pic>
      <p:sp>
        <p:nvSpPr>
          <p:cNvPr id="5" name="Rectangle 4">
            <a:extLst>
              <a:ext uri="{FF2B5EF4-FFF2-40B4-BE49-F238E27FC236}">
                <a16:creationId xmlns:a16="http://schemas.microsoft.com/office/drawing/2014/main" id="{7B5AC870-6C0A-7741-92D7-C07EA17CC4FC}"/>
              </a:ext>
            </a:extLst>
          </p:cNvPr>
          <p:cNvSpPr/>
          <p:nvPr/>
        </p:nvSpPr>
        <p:spPr>
          <a:xfrm>
            <a:off x="4982817" y="4717774"/>
            <a:ext cx="4161183" cy="2140226"/>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6220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a:t>
            </a:r>
          </a:p>
        </p:txBody>
      </p:sp>
      <p:sp>
        <p:nvSpPr>
          <p:cNvPr id="3" name="Content Placeholder 2"/>
          <p:cNvSpPr>
            <a:spLocks noGrp="1"/>
          </p:cNvSpPr>
          <p:nvPr>
            <p:ph idx="1"/>
          </p:nvPr>
        </p:nvSpPr>
        <p:spPr/>
        <p:txBody>
          <a:bodyPr/>
          <a:lstStyle/>
          <a:p>
            <a:pPr marL="0" indent="0">
              <a:buNone/>
            </a:pPr>
            <a:r>
              <a:rPr lang="en-US" dirty="0"/>
              <a:t>“It’s much more convenient to think of the opposition as a nice homogeneous, dead-wrong mass” (89).</a:t>
            </a:r>
          </a:p>
          <a:p>
            <a:pPr marL="0" indent="0">
              <a:buNone/>
            </a:pPr>
            <a:endParaRPr lang="en-US" dirty="0"/>
          </a:p>
          <a:p>
            <a:pPr>
              <a:buNone/>
            </a:pPr>
            <a:endParaRPr lang="en-US" dirty="0"/>
          </a:p>
          <a:p>
            <a:pPr algn="ctr">
              <a:buNone/>
            </a:pPr>
            <a:r>
              <a:rPr lang="en-US" dirty="0"/>
              <a:t>You have 10 minutes – Create!</a:t>
            </a:r>
          </a:p>
        </p:txBody>
      </p:sp>
      <p:sp>
        <p:nvSpPr>
          <p:cNvPr id="4" name="TextBox 3">
            <a:extLst>
              <a:ext uri="{FF2B5EF4-FFF2-40B4-BE49-F238E27FC236}">
                <a16:creationId xmlns:a16="http://schemas.microsoft.com/office/drawing/2014/main" id="{4EAB54B7-1023-C248-83EB-671A7BF3422D}"/>
              </a:ext>
            </a:extLst>
          </p:cNvPr>
          <p:cNvSpPr txBox="1"/>
          <p:nvPr/>
        </p:nvSpPr>
        <p:spPr>
          <a:xfrm>
            <a:off x="0" y="6308725"/>
            <a:ext cx="9144000" cy="400110"/>
          </a:xfrm>
          <a:prstGeom prst="rect">
            <a:avLst/>
          </a:prstGeom>
          <a:noFill/>
        </p:spPr>
        <p:txBody>
          <a:bodyPr wrap="square" rtlCol="0">
            <a:spAutoFit/>
          </a:bodyPr>
          <a:lstStyle/>
          <a:p>
            <a:pPr algn="ctr"/>
            <a:r>
              <a:rPr lang="en-US" sz="2000" dirty="0"/>
              <a:t>Learning Goal: I am able to kickstart my thinking through the use of a journal.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Partner “Gossip”</a:t>
            </a:r>
          </a:p>
        </p:txBody>
      </p:sp>
      <p:sp>
        <p:nvSpPr>
          <p:cNvPr id="3" name="Content Placeholder 2"/>
          <p:cNvSpPr>
            <a:spLocks noGrp="1"/>
          </p:cNvSpPr>
          <p:nvPr>
            <p:ph idx="1"/>
          </p:nvPr>
        </p:nvSpPr>
        <p:spPr/>
        <p:txBody>
          <a:bodyPr/>
          <a:lstStyle/>
          <a:p>
            <a:r>
              <a:rPr lang="en-US" dirty="0"/>
              <a:t>Two rows, facing each other</a:t>
            </a:r>
          </a:p>
          <a:p>
            <a:r>
              <a:rPr lang="en-US" dirty="0"/>
              <a:t>You get 30 seconds each </a:t>
            </a:r>
          </a:p>
          <a:p>
            <a:pPr lvl="1"/>
            <a:r>
              <a:rPr lang="en-US" dirty="0"/>
              <a:t>(There are 7 Characters)</a:t>
            </a:r>
          </a:p>
          <a:p>
            <a:r>
              <a:rPr lang="en-US" dirty="0"/>
              <a:t>For each slide, talk about that person, discuss the quote, what that person does, their role in the story, why you think Vonnegut chose to portray the character in this manner.  (Gossip– Get it?</a:t>
            </a:r>
            <a:r>
              <a:rPr lang="en-US" dirty="0">
                <a:sym typeface="Wingdings"/>
              </a:rPr>
              <a:t>)</a:t>
            </a:r>
            <a:endParaRPr lang="en-US" dirty="0"/>
          </a:p>
        </p:txBody>
      </p:sp>
      <p:sp>
        <p:nvSpPr>
          <p:cNvPr id="4" name="TextBox 3">
            <a:extLst>
              <a:ext uri="{FF2B5EF4-FFF2-40B4-BE49-F238E27FC236}">
                <a16:creationId xmlns:a16="http://schemas.microsoft.com/office/drawing/2014/main" id="{CDDB5F34-BAE3-654D-80E4-0E00623BD418}"/>
              </a:ext>
            </a:extLst>
          </p:cNvPr>
          <p:cNvSpPr txBox="1"/>
          <p:nvPr/>
        </p:nvSpPr>
        <p:spPr>
          <a:xfrm>
            <a:off x="0" y="5924412"/>
            <a:ext cx="9144000" cy="707886"/>
          </a:xfrm>
          <a:prstGeom prst="rect">
            <a:avLst/>
          </a:prstGeom>
          <a:noFill/>
        </p:spPr>
        <p:txBody>
          <a:bodyPr wrap="square" rtlCol="0">
            <a:spAutoFit/>
          </a:bodyPr>
          <a:lstStyle/>
          <a:p>
            <a:pPr algn="ctr"/>
            <a:r>
              <a:rPr lang="en-US" sz="2000" dirty="0"/>
              <a:t>Learning Goal: I am able to discuss and understand the use of characterization in the novel </a:t>
            </a:r>
            <a:r>
              <a:rPr lang="en-US" sz="2000" i="1" dirty="0"/>
              <a:t>Player Piano</a:t>
            </a:r>
            <a:r>
              <a:rPr lang="en-US" sz="2000" dirty="0"/>
              <a:t>.</a:t>
            </a:r>
          </a:p>
        </p:txBody>
      </p:sp>
    </p:spTree>
    <p:extLst>
      <p:ext uri="{BB962C8B-B14F-4D97-AF65-F5344CB8AC3E}">
        <p14:creationId xmlns:p14="http://schemas.microsoft.com/office/powerpoint/2010/main" val="1195892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Finnerty</a:t>
            </a:r>
            <a:endParaRPr lang="en-US" dirty="0"/>
          </a:p>
        </p:txBody>
      </p:sp>
      <p:sp>
        <p:nvSpPr>
          <p:cNvPr id="3" name="Content Placeholder 2"/>
          <p:cNvSpPr>
            <a:spLocks noGrp="1"/>
          </p:cNvSpPr>
          <p:nvPr>
            <p:ph idx="1"/>
          </p:nvPr>
        </p:nvSpPr>
        <p:spPr/>
        <p:txBody>
          <a:bodyPr/>
          <a:lstStyle/>
          <a:p>
            <a:r>
              <a:rPr lang="en-US" dirty="0"/>
              <a:t>“‘He’d pull me back into the center, and I want to stay as close to the edge as I can without going over. Out on the edge you see all kinds of things you can’t see from the center’” (84).</a:t>
            </a:r>
          </a:p>
        </p:txBody>
      </p:sp>
      <p:sp>
        <p:nvSpPr>
          <p:cNvPr id="5" name="TextBox 4">
            <a:extLst>
              <a:ext uri="{FF2B5EF4-FFF2-40B4-BE49-F238E27FC236}">
                <a16:creationId xmlns:a16="http://schemas.microsoft.com/office/drawing/2014/main" id="{CC2241DC-8CEF-C541-9008-607E3770C73B}"/>
              </a:ext>
            </a:extLst>
          </p:cNvPr>
          <p:cNvSpPr txBox="1"/>
          <p:nvPr/>
        </p:nvSpPr>
        <p:spPr>
          <a:xfrm>
            <a:off x="0" y="5924412"/>
            <a:ext cx="9144000" cy="707886"/>
          </a:xfrm>
          <a:prstGeom prst="rect">
            <a:avLst/>
          </a:prstGeom>
          <a:noFill/>
        </p:spPr>
        <p:txBody>
          <a:bodyPr wrap="square" rtlCol="0">
            <a:spAutoFit/>
          </a:bodyPr>
          <a:lstStyle/>
          <a:p>
            <a:pPr algn="ctr"/>
            <a:r>
              <a:rPr lang="en-US" sz="2000" dirty="0"/>
              <a:t>Learning Goal: I am able to discuss and understand the use of characterization in the novel </a:t>
            </a:r>
            <a:r>
              <a:rPr lang="en-US" sz="2000" i="1" dirty="0"/>
              <a:t>Player Piano</a:t>
            </a:r>
            <a:r>
              <a:rPr lang="en-US" sz="2000" dirty="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Reverend Lasher</a:t>
            </a:r>
          </a:p>
        </p:txBody>
      </p:sp>
      <p:sp>
        <p:nvSpPr>
          <p:cNvPr id="3" name="Content Placeholder 2"/>
          <p:cNvSpPr>
            <a:spLocks noGrp="1"/>
          </p:cNvSpPr>
          <p:nvPr>
            <p:ph idx="1"/>
          </p:nvPr>
        </p:nvSpPr>
        <p:spPr/>
        <p:txBody>
          <a:bodyPr/>
          <a:lstStyle/>
          <a:p>
            <a:r>
              <a:rPr lang="en-US" dirty="0"/>
              <a:t>“‘It isn’t knowledge that’s making trouble, but the uses it’s put to…[The answer] will be a promise of regaining the feeling of participation, the feeling of being needed on earth—hell, </a:t>
            </a:r>
            <a:r>
              <a:rPr lang="en-US" i="1" dirty="0"/>
              <a:t>dignity</a:t>
            </a:r>
            <a:r>
              <a:rPr lang="en-US" dirty="0"/>
              <a:t>’” (92).</a:t>
            </a:r>
          </a:p>
        </p:txBody>
      </p:sp>
      <p:sp>
        <p:nvSpPr>
          <p:cNvPr id="4" name="TextBox 3">
            <a:extLst>
              <a:ext uri="{FF2B5EF4-FFF2-40B4-BE49-F238E27FC236}">
                <a16:creationId xmlns:a16="http://schemas.microsoft.com/office/drawing/2014/main" id="{A5ECE070-AE79-3A42-947E-DF7AED3E5E63}"/>
              </a:ext>
            </a:extLst>
          </p:cNvPr>
          <p:cNvSpPr txBox="1"/>
          <p:nvPr/>
        </p:nvSpPr>
        <p:spPr>
          <a:xfrm>
            <a:off x="0" y="5924412"/>
            <a:ext cx="9144000" cy="707886"/>
          </a:xfrm>
          <a:prstGeom prst="rect">
            <a:avLst/>
          </a:prstGeom>
          <a:noFill/>
        </p:spPr>
        <p:txBody>
          <a:bodyPr wrap="square" rtlCol="0">
            <a:spAutoFit/>
          </a:bodyPr>
          <a:lstStyle/>
          <a:p>
            <a:pPr algn="ctr"/>
            <a:r>
              <a:rPr lang="en-US" sz="2000" dirty="0"/>
              <a:t>Learning Goal: I am able to discuss and understand the use of characterization in the novel </a:t>
            </a:r>
            <a:r>
              <a:rPr lang="en-US" sz="2000" i="1" dirty="0"/>
              <a:t>Player Piano</a:t>
            </a:r>
            <a:r>
              <a:rPr lang="en-US" sz="2000" dirty="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Paul</a:t>
            </a:r>
          </a:p>
        </p:txBody>
      </p:sp>
      <p:sp>
        <p:nvSpPr>
          <p:cNvPr id="3" name="Content Placeholder 2"/>
          <p:cNvSpPr>
            <a:spLocks noGrp="1"/>
          </p:cNvSpPr>
          <p:nvPr>
            <p:ph idx="1"/>
          </p:nvPr>
        </p:nvSpPr>
        <p:spPr/>
        <p:txBody>
          <a:bodyPr>
            <a:normAutofit lnSpcReduction="10000"/>
          </a:bodyPr>
          <a:lstStyle/>
          <a:p>
            <a:r>
              <a:rPr lang="en-US" dirty="0"/>
              <a:t>“This was </a:t>
            </a:r>
            <a:r>
              <a:rPr lang="en-US" i="1" dirty="0"/>
              <a:t>real</a:t>
            </a:r>
            <a:r>
              <a:rPr lang="en-US" dirty="0"/>
              <a:t>, this side of the river, and Paul loved these common people, and wanted to help, and let them know they were loved and understood, and he wanted them to love him too” (102).</a:t>
            </a:r>
          </a:p>
          <a:p>
            <a:r>
              <a:rPr lang="en-US" dirty="0"/>
              <a:t>“[</a:t>
            </a:r>
            <a:r>
              <a:rPr lang="en-US" dirty="0" err="1"/>
              <a:t>T]he</a:t>
            </a:r>
            <a:r>
              <a:rPr lang="en-US" dirty="0"/>
              <a:t> human situation was a frightful botch, but it was such a logical, intelligently arrived-at botch that he couldn’t see how history could possibly have led anywhere else” (115).</a:t>
            </a:r>
          </a:p>
          <a:p>
            <a:endParaRPr lang="en-US" dirty="0"/>
          </a:p>
        </p:txBody>
      </p:sp>
      <p:sp>
        <p:nvSpPr>
          <p:cNvPr id="4" name="TextBox 3">
            <a:extLst>
              <a:ext uri="{FF2B5EF4-FFF2-40B4-BE49-F238E27FC236}">
                <a16:creationId xmlns:a16="http://schemas.microsoft.com/office/drawing/2014/main" id="{E9AD6AE7-7F7D-1E42-8596-725BA2A9F038}"/>
              </a:ext>
            </a:extLst>
          </p:cNvPr>
          <p:cNvSpPr txBox="1"/>
          <p:nvPr/>
        </p:nvSpPr>
        <p:spPr>
          <a:xfrm>
            <a:off x="0" y="5924412"/>
            <a:ext cx="9144000" cy="707886"/>
          </a:xfrm>
          <a:prstGeom prst="rect">
            <a:avLst/>
          </a:prstGeom>
          <a:noFill/>
        </p:spPr>
        <p:txBody>
          <a:bodyPr wrap="square" rtlCol="0">
            <a:spAutoFit/>
          </a:bodyPr>
          <a:lstStyle/>
          <a:p>
            <a:pPr algn="ctr"/>
            <a:r>
              <a:rPr lang="en-US" sz="2000" dirty="0"/>
              <a:t>Learning Goal: I am able to discuss and understand the use of characterization in the novel </a:t>
            </a:r>
            <a:r>
              <a:rPr lang="en-US" sz="2000" i="1" dirty="0"/>
              <a:t>Player Piano</a:t>
            </a:r>
            <a:r>
              <a:rPr lang="en-US" sz="2000" dirty="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Shepherd</a:t>
            </a:r>
          </a:p>
        </p:txBody>
      </p:sp>
      <p:sp>
        <p:nvSpPr>
          <p:cNvPr id="3" name="Content Placeholder 2"/>
          <p:cNvSpPr>
            <a:spLocks noGrp="1"/>
          </p:cNvSpPr>
          <p:nvPr>
            <p:ph idx="1"/>
          </p:nvPr>
        </p:nvSpPr>
        <p:spPr/>
        <p:txBody>
          <a:bodyPr/>
          <a:lstStyle/>
          <a:p>
            <a:r>
              <a:rPr lang="en-US" dirty="0"/>
              <a:t>“Shepherd pushed the phone across the desk and went back to signing: ‘Lawson Shepherd, in absence of P. Proteus’” (107).</a:t>
            </a:r>
          </a:p>
        </p:txBody>
      </p:sp>
      <p:sp>
        <p:nvSpPr>
          <p:cNvPr id="4" name="TextBox 3">
            <a:extLst>
              <a:ext uri="{FF2B5EF4-FFF2-40B4-BE49-F238E27FC236}">
                <a16:creationId xmlns:a16="http://schemas.microsoft.com/office/drawing/2014/main" id="{90FBACC7-0392-6D4D-97C4-10C559900C81}"/>
              </a:ext>
            </a:extLst>
          </p:cNvPr>
          <p:cNvSpPr txBox="1"/>
          <p:nvPr/>
        </p:nvSpPr>
        <p:spPr>
          <a:xfrm>
            <a:off x="0" y="5924412"/>
            <a:ext cx="9144000" cy="707886"/>
          </a:xfrm>
          <a:prstGeom prst="rect">
            <a:avLst/>
          </a:prstGeom>
          <a:noFill/>
        </p:spPr>
        <p:txBody>
          <a:bodyPr wrap="square" rtlCol="0">
            <a:spAutoFit/>
          </a:bodyPr>
          <a:lstStyle/>
          <a:p>
            <a:pPr algn="ctr"/>
            <a:r>
              <a:rPr lang="en-US" sz="2000" dirty="0"/>
              <a:t>Learning Goal: I am able to discuss and understand the use of characterization in the novel </a:t>
            </a:r>
            <a:r>
              <a:rPr lang="en-US" sz="2000" i="1" dirty="0"/>
              <a:t>Player Piano</a:t>
            </a:r>
            <a:r>
              <a:rPr lang="en-US" sz="2000" dirty="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Anita</a:t>
            </a:r>
          </a:p>
        </p:txBody>
      </p:sp>
      <p:sp>
        <p:nvSpPr>
          <p:cNvPr id="3" name="Content Placeholder 2"/>
          <p:cNvSpPr>
            <a:spLocks noGrp="1"/>
          </p:cNvSpPr>
          <p:nvPr>
            <p:ph idx="1"/>
          </p:nvPr>
        </p:nvSpPr>
        <p:spPr/>
        <p:txBody>
          <a:bodyPr/>
          <a:lstStyle/>
          <a:p>
            <a:r>
              <a:rPr lang="en-US" dirty="0"/>
              <a:t>“IV., A., </a:t>
            </a:r>
            <a:r>
              <a:rPr lang="en-US" baseline="-25000" dirty="0"/>
              <a:t>I.</a:t>
            </a:r>
            <a:r>
              <a:rPr lang="en-US" dirty="0"/>
              <a:t>...Soft-pedal bigger house and raise and prestige” (114).</a:t>
            </a:r>
          </a:p>
        </p:txBody>
      </p:sp>
      <p:sp>
        <p:nvSpPr>
          <p:cNvPr id="4" name="TextBox 3">
            <a:extLst>
              <a:ext uri="{FF2B5EF4-FFF2-40B4-BE49-F238E27FC236}">
                <a16:creationId xmlns:a16="http://schemas.microsoft.com/office/drawing/2014/main" id="{E956E0D8-4518-D14A-AA70-F7A121B16654}"/>
              </a:ext>
            </a:extLst>
          </p:cNvPr>
          <p:cNvSpPr txBox="1"/>
          <p:nvPr/>
        </p:nvSpPr>
        <p:spPr>
          <a:xfrm>
            <a:off x="0" y="5924412"/>
            <a:ext cx="9144000" cy="707886"/>
          </a:xfrm>
          <a:prstGeom prst="rect">
            <a:avLst/>
          </a:prstGeom>
          <a:noFill/>
        </p:spPr>
        <p:txBody>
          <a:bodyPr wrap="square" rtlCol="0">
            <a:spAutoFit/>
          </a:bodyPr>
          <a:lstStyle/>
          <a:p>
            <a:pPr algn="ctr"/>
            <a:r>
              <a:rPr lang="en-US" sz="2000" dirty="0"/>
              <a:t>Learning Goal: I am able to discuss and understand the use of characterization in the novel </a:t>
            </a:r>
            <a:r>
              <a:rPr lang="en-US" sz="2000" i="1" dirty="0"/>
              <a:t>Player Piano</a:t>
            </a:r>
            <a:r>
              <a:rPr lang="en-US" sz="2000"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Shah of </a:t>
            </a:r>
            <a:r>
              <a:rPr lang="en-US" dirty="0" err="1"/>
              <a:t>Bratpuhr</a:t>
            </a:r>
            <a:endParaRPr lang="en-US" dirty="0"/>
          </a:p>
        </p:txBody>
      </p:sp>
      <p:sp>
        <p:nvSpPr>
          <p:cNvPr id="3" name="Content Placeholder 2"/>
          <p:cNvSpPr>
            <a:spLocks noGrp="1"/>
          </p:cNvSpPr>
          <p:nvPr>
            <p:ph idx="1"/>
          </p:nvPr>
        </p:nvSpPr>
        <p:spPr/>
        <p:txBody>
          <a:bodyPr/>
          <a:lstStyle/>
          <a:p>
            <a:r>
              <a:rPr lang="en-US" dirty="0"/>
              <a:t>“‘Our people believe…that a great, all-wise god will come among us one day, and we shall know him, for he shall be able to answer the riddle…When he comes…there will be no more suffering on earth’” (122).</a:t>
            </a:r>
          </a:p>
        </p:txBody>
      </p:sp>
      <p:sp>
        <p:nvSpPr>
          <p:cNvPr id="4" name="TextBox 3">
            <a:extLst>
              <a:ext uri="{FF2B5EF4-FFF2-40B4-BE49-F238E27FC236}">
                <a16:creationId xmlns:a16="http://schemas.microsoft.com/office/drawing/2014/main" id="{D0DC72B9-C40D-4D42-97A3-4FA9A174C728}"/>
              </a:ext>
            </a:extLst>
          </p:cNvPr>
          <p:cNvSpPr txBox="1"/>
          <p:nvPr/>
        </p:nvSpPr>
        <p:spPr>
          <a:xfrm>
            <a:off x="0" y="5924412"/>
            <a:ext cx="9144000" cy="707886"/>
          </a:xfrm>
          <a:prstGeom prst="rect">
            <a:avLst/>
          </a:prstGeom>
          <a:noFill/>
        </p:spPr>
        <p:txBody>
          <a:bodyPr wrap="square" rtlCol="0">
            <a:spAutoFit/>
          </a:bodyPr>
          <a:lstStyle/>
          <a:p>
            <a:pPr algn="ctr"/>
            <a:r>
              <a:rPr lang="en-US" sz="2000" dirty="0"/>
              <a:t>Learning Goal: I am able to discuss and understand the use of characterization in the novel </a:t>
            </a:r>
            <a:r>
              <a:rPr lang="en-US" sz="2000" i="1" dirty="0"/>
              <a:t>Player Piano</a:t>
            </a:r>
            <a:r>
              <a:rPr lang="en-US" sz="2000" dirty="0"/>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326</TotalTime>
  <Words>724</Words>
  <Application>Microsoft Macintosh PowerPoint</Application>
  <PresentationFormat>On-screen Show (4:3)</PresentationFormat>
  <Paragraphs>46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Office Theme</vt:lpstr>
      <vt:lpstr>Player Piano</vt:lpstr>
      <vt:lpstr>Journal</vt:lpstr>
      <vt:lpstr>Partner “Gossip”</vt:lpstr>
      <vt:lpstr>Finnerty</vt:lpstr>
      <vt:lpstr>Reverend Lasher</vt:lpstr>
      <vt:lpstr>Paul</vt:lpstr>
      <vt:lpstr>Shepherd</vt:lpstr>
      <vt:lpstr>Anita</vt:lpstr>
      <vt:lpstr>The Shah of Bratpuhr</vt:lpstr>
      <vt:lpstr>The Great EPICAC</vt:lpstr>
      <vt:lpstr>The Riddle: Are you the Messiah?</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dc:title>
  <dc:creator>Daniel Gathman</dc:creator>
  <cp:lastModifiedBy>Daniel Gathman</cp:lastModifiedBy>
  <cp:revision>13</cp:revision>
  <dcterms:created xsi:type="dcterms:W3CDTF">2015-10-25T21:35:21Z</dcterms:created>
  <dcterms:modified xsi:type="dcterms:W3CDTF">2019-01-16T17:52:57Z</dcterms:modified>
</cp:coreProperties>
</file>