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0" r:id="rId5"/>
    <p:sldId id="258" r:id="rId6"/>
    <p:sldId id="261" r:id="rId7"/>
    <p:sldId id="262" r:id="rId8"/>
    <p:sldId id="259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7A5C55-8F01-4124-AEC3-C8E00E7D64AC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C07A0E-CB8D-4478-B85F-04F7AFB71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Night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3-28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613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Words vs. the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They were told that it “was a labor camp…The conditions were good. Families would not be separated,” and they would work depending on abilities (27).</a:t>
            </a:r>
          </a:p>
          <a:p>
            <a:endParaRPr lang="en-US" dirty="0" smtClean="0"/>
          </a:p>
          <a:p>
            <a:r>
              <a:rPr lang="en-US" dirty="0" smtClean="0"/>
              <a:t>Mrs. </a:t>
            </a:r>
            <a:r>
              <a:rPr lang="en-US" dirty="0" err="1" smtClean="0"/>
              <a:t>Schachter</a:t>
            </a:r>
            <a:r>
              <a:rPr lang="en-US" dirty="0" smtClean="0"/>
              <a:t> screamed of fire and terror long before the cattle cars arrived.  “In front of us, those flames. In the air, the smell of burning flesh” (28).</a:t>
            </a:r>
          </a:p>
          <a:p>
            <a:endParaRPr lang="en-US" dirty="0"/>
          </a:p>
          <a:p>
            <a:r>
              <a:rPr lang="en-US" dirty="0" smtClean="0"/>
              <a:t>At this point, do you think they understand or believe what is happening?  Are they still hopeful?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3375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Read pages 29-65</a:t>
            </a:r>
          </a:p>
          <a:p>
            <a:pPr lvl="1"/>
            <a:r>
              <a:rPr lang="en-US" dirty="0" smtClean="0"/>
              <a:t>Be sure to use the effective reading strategies that we have worked on from the beginning of the year</a:t>
            </a:r>
          </a:p>
          <a:p>
            <a:r>
              <a:rPr lang="en-US" i="1" dirty="0" smtClean="0"/>
              <a:t>Night </a:t>
            </a:r>
            <a:r>
              <a:rPr lang="en-US" dirty="0" smtClean="0"/>
              <a:t>Vocabulary 1 due next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103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Night</a:t>
            </a:r>
            <a:r>
              <a:rPr lang="en-US" dirty="0" smtClean="0"/>
              <a:t> Journal 2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 candidly for 5 minutes regarding the following prompt(s).  Be honest with </a:t>
            </a:r>
            <a:r>
              <a:rPr lang="en-US" dirty="0" smtClean="0"/>
              <a:t>your thoughts.  What does it mean?  How do the words affect you?</a:t>
            </a: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“The deportees were quickly forgotten” (Wiesel 6).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“People not only refused to believe his tales, they refused to listen” (7).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0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Wiesel’s Faith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“By day I studied Talmud and by night I would run to the synagogue to weep over the destruction of the Temple…‘I pray to the God within me for the strength to ask Him the real questions’” (3, 5).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It is vital to understand the importance of Wiesel’s faith to him in his youth.  This will be a recurring topic throughout the entirety of the book.</a:t>
            </a:r>
          </a:p>
          <a:p>
            <a:r>
              <a:rPr lang="en-US" dirty="0" smtClean="0"/>
              <a:t>How would you describe Wiesel’s faith at </a:t>
            </a:r>
            <a:r>
              <a:rPr lang="en-US" smtClean="0"/>
              <a:t>this point?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3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Yellow Stars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“Three days later, a new decree: every Jew had to wear the yellow star” (11).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affect do you think this would have had on the community?</a:t>
            </a:r>
          </a:p>
          <a:p>
            <a:r>
              <a:rPr lang="en-US" dirty="0" smtClean="0"/>
              <a:t>Can you relate this to anything you have seen or heard of in the modern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Ghetto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thoughts and images does this word bring to your mind?</a:t>
            </a:r>
          </a:p>
          <a:p>
            <a:pPr lvl="1"/>
            <a:r>
              <a:rPr lang="en-US" dirty="0" smtClean="0"/>
              <a:t>Why do you think this word is used in modern America?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“The barbed wire that encircled us like a wall did not fill us with real fear” (11).</a:t>
            </a:r>
          </a:p>
          <a:p>
            <a:pPr marL="0" indent="0" algn="ctr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00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Ghetto of </a:t>
            </a:r>
            <a:r>
              <a:rPr lang="en-US" dirty="0" err="1" smtClean="0"/>
              <a:t>Sighet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“The ghetto was ruled by neither German nor Jew; it was ruled by delusion” (12).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What type of mindset did the Jews in the ghettos have? </a:t>
            </a:r>
          </a:p>
          <a:p>
            <a:r>
              <a:rPr lang="en-US" dirty="0" smtClean="0"/>
              <a:t>How did they feel about their situation?</a:t>
            </a:r>
          </a:p>
          <a:p>
            <a:pPr lvl="1"/>
            <a:r>
              <a:rPr lang="en-US" dirty="0" smtClean="0"/>
              <a:t>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0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were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Jews had lived in Germany for centuries </a:t>
            </a:r>
            <a:r>
              <a:rPr lang="en-US" dirty="0" smtClean="0"/>
              <a:t>and were well assimilated into German culture.</a:t>
            </a:r>
            <a:endParaRPr lang="en-US" dirty="0"/>
          </a:p>
          <a:p>
            <a:r>
              <a:rPr lang="en-US" dirty="0"/>
              <a:t>Prior to WWII, German Jews were in most cases patriotic citizens</a:t>
            </a:r>
          </a:p>
          <a:p>
            <a:pPr lvl="1"/>
            <a:r>
              <a:rPr lang="en-US" dirty="0"/>
              <a:t>Over 10,000 died fighting for Germany in World War I</a:t>
            </a:r>
          </a:p>
          <a:p>
            <a:pPr lvl="1"/>
            <a:r>
              <a:rPr lang="en-US" dirty="0"/>
              <a:t>Countless others were wounded and received medals for their valor and service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is involved in leaving one’s homeland?</a:t>
            </a:r>
          </a:p>
          <a:p>
            <a:pPr lvl="1"/>
            <a:r>
              <a:rPr lang="en-US" dirty="0"/>
              <a:t>Why might this make things difficult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39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didn’t they all leave?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oppressive measures targeting Jews in the pre-war period were passed and enforced </a:t>
            </a:r>
            <a:r>
              <a:rPr lang="en-US" dirty="0" smtClean="0"/>
              <a:t>gradually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hese </a:t>
            </a:r>
            <a:r>
              <a:rPr lang="en-US" dirty="0"/>
              <a:t>types of pre-war measures and laws had been experienced throughout the history of the Jewish people in earlier periods and in other countries as </a:t>
            </a:r>
            <a:r>
              <a:rPr lang="en-US" dirty="0" smtClean="0"/>
              <a:t>well</a:t>
            </a:r>
          </a:p>
          <a:p>
            <a:pPr lvl="1"/>
            <a:r>
              <a:rPr lang="en-US" dirty="0" smtClean="0"/>
              <a:t>No </a:t>
            </a:r>
            <a:r>
              <a:rPr lang="en-US" dirty="0"/>
              <a:t>one at the time could have </a:t>
            </a:r>
            <a:r>
              <a:rPr lang="en-US" dirty="0" smtClean="0"/>
              <a:t>predicted </a:t>
            </a:r>
            <a:r>
              <a:rPr lang="en-US" dirty="0"/>
              <a:t>killing squads and killing </a:t>
            </a:r>
            <a:r>
              <a:rPr lang="en-US" dirty="0" smtClean="0"/>
              <a:t>centers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event or action (without the '20-20 hindsight' that we have) should have convinced the Jews to flee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Another problem, who would/could have taken them?</a:t>
            </a:r>
          </a:p>
        </p:txBody>
      </p:sp>
    </p:spTree>
    <p:extLst>
      <p:ext uri="{BB962C8B-B14F-4D97-AF65-F5344CB8AC3E}">
        <p14:creationId xmlns:p14="http://schemas.microsoft.com/office/powerpoint/2010/main" val="225111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Cattle Cars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“The doors clanked shut. We had fallen into the trap…The doors were nailed…The world had become a hermetically sealed cattle car” (24).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80-100 people were packed into each cattle car</a:t>
            </a:r>
          </a:p>
          <a:p>
            <a:r>
              <a:rPr lang="en-US" dirty="0" smtClean="0"/>
              <a:t>Average size of the freight cars</a:t>
            </a:r>
          </a:p>
          <a:p>
            <a:pPr lvl="1"/>
            <a:r>
              <a:rPr lang="en-US" dirty="0" smtClean="0"/>
              <a:t>27 feet long x 7 feet wide (189 square feet)</a:t>
            </a:r>
          </a:p>
        </p:txBody>
      </p:sp>
    </p:spTree>
    <p:extLst>
      <p:ext uri="{BB962C8B-B14F-4D97-AF65-F5344CB8AC3E}">
        <p14:creationId xmlns:p14="http://schemas.microsoft.com/office/powerpoint/2010/main" val="4233429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95</TotalTime>
  <Words>630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Night</vt:lpstr>
      <vt:lpstr>Night Journal 2</vt:lpstr>
      <vt:lpstr>Wiesel’s Faith</vt:lpstr>
      <vt:lpstr>Yellow Stars</vt:lpstr>
      <vt:lpstr>Ghetto</vt:lpstr>
      <vt:lpstr>The Ghetto of Sighet</vt:lpstr>
      <vt:lpstr>They were Home</vt:lpstr>
      <vt:lpstr>Why didn’t they all leave?</vt:lpstr>
      <vt:lpstr>The Cattle Cars</vt:lpstr>
      <vt:lpstr>The Words vs. the Fire</vt:lpstr>
      <vt:lpstr>Homework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</dc:title>
  <dc:creator>data: egathmd108</dc:creator>
  <cp:lastModifiedBy>data: egathmd108</cp:lastModifiedBy>
  <cp:revision>14</cp:revision>
  <dcterms:created xsi:type="dcterms:W3CDTF">2015-01-12T18:28:23Z</dcterms:created>
  <dcterms:modified xsi:type="dcterms:W3CDTF">2015-01-13T14:54:20Z</dcterms:modified>
</cp:coreProperties>
</file>