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62" r:id="rId6"/>
    <p:sldId id="263" r:id="rId7"/>
    <p:sldId id="266" r:id="rId8"/>
    <p:sldId id="267" r:id="rId9"/>
    <p:sldId id="268" r:id="rId10"/>
    <p:sldId id="269" r:id="rId11"/>
    <p:sldId id="270" r:id="rId12"/>
    <p:sldId id="276" r:id="rId13"/>
    <p:sldId id="273" r:id="rId14"/>
    <p:sldId id="274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6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1C8F8AF-9D6C-4E77-8B28-CD4E95C67945}" type="datetimeFigureOut">
              <a:rPr lang="en-US" smtClean="0"/>
              <a:t>1/13/16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424A3D-0838-420C-9632-22EA5A2B20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F8AF-9D6C-4E77-8B28-CD4E95C67945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4A3D-0838-420C-9632-22EA5A2B2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1C8F8AF-9D6C-4E77-8B28-CD4E95C67945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D424A3D-0838-420C-9632-22EA5A2B20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F8AF-9D6C-4E77-8B28-CD4E95C67945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424A3D-0838-420C-9632-22EA5A2B20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F8AF-9D6C-4E77-8B28-CD4E95C67945}" type="datetimeFigureOut">
              <a:rPr lang="en-US" smtClean="0"/>
              <a:t>1/13/16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D424A3D-0838-420C-9632-22EA5A2B201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1C8F8AF-9D6C-4E77-8B28-CD4E95C67945}" type="datetimeFigureOut">
              <a:rPr lang="en-US" smtClean="0"/>
              <a:t>1/13/16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D424A3D-0838-420C-9632-22EA5A2B201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1C8F8AF-9D6C-4E77-8B28-CD4E95C67945}" type="datetimeFigureOut">
              <a:rPr lang="en-US" smtClean="0"/>
              <a:t>1/13/16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D424A3D-0838-420C-9632-22EA5A2B201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F8AF-9D6C-4E77-8B28-CD4E95C67945}" type="datetimeFigureOut">
              <a:rPr lang="en-US" smtClean="0"/>
              <a:t>1/13/16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424A3D-0838-420C-9632-22EA5A2B2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F8AF-9D6C-4E77-8B28-CD4E95C67945}" type="datetimeFigureOut">
              <a:rPr lang="en-US" smtClean="0"/>
              <a:t>1/13/16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424A3D-0838-420C-9632-22EA5A2B2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F8AF-9D6C-4E77-8B28-CD4E95C67945}" type="datetimeFigureOut">
              <a:rPr lang="en-US" smtClean="0"/>
              <a:t>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424A3D-0838-420C-9632-22EA5A2B201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1C8F8AF-9D6C-4E77-8B28-CD4E95C67945}" type="datetimeFigureOut">
              <a:rPr lang="en-US" smtClean="0"/>
              <a:t>1/13/16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D424A3D-0838-420C-9632-22EA5A2B201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C8F8AF-9D6C-4E77-8B28-CD4E95C67945}" type="datetimeFigureOut">
              <a:rPr lang="en-US" smtClean="0"/>
              <a:t>1/13/16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424A3D-0838-420C-9632-22EA5A2B20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Night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Pages 29-65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545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Mourner’s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“Someone began to recite </a:t>
            </a:r>
            <a:r>
              <a:rPr lang="en-US" dirty="0" err="1" smtClean="0"/>
              <a:t>Kaddish</a:t>
            </a:r>
            <a:r>
              <a:rPr lang="en-US" dirty="0" smtClean="0"/>
              <a:t>, the prayer for the dead.  I don’t know whether, during the history of the Jewish people, men have ever before recited </a:t>
            </a:r>
            <a:r>
              <a:rPr lang="en-US" dirty="0" err="1" smtClean="0"/>
              <a:t>Kaddish</a:t>
            </a:r>
            <a:r>
              <a:rPr lang="en-US" dirty="0" smtClean="0"/>
              <a:t> for themselves” (33).</a:t>
            </a:r>
          </a:p>
        </p:txBody>
      </p:sp>
    </p:spTree>
    <p:extLst>
      <p:ext uri="{BB962C8B-B14F-4D97-AF65-F5344CB8AC3E}">
        <p14:creationId xmlns:p14="http://schemas.microsoft.com/office/powerpoint/2010/main" val="2354734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Wiesel’s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“I had ceased to pray.  I concurred with Job! </a:t>
            </a:r>
            <a:r>
              <a:rPr lang="en-US" dirty="0"/>
              <a:t> </a:t>
            </a:r>
            <a:r>
              <a:rPr lang="en-US" dirty="0" smtClean="0"/>
              <a:t>I was not denying His existence, but I doubted His absolute justice” (45).</a:t>
            </a:r>
          </a:p>
        </p:txBody>
      </p:sp>
    </p:spTree>
    <p:extLst>
      <p:ext uri="{BB962C8B-B14F-4D97-AF65-F5344CB8AC3E}">
        <p14:creationId xmlns:p14="http://schemas.microsoft.com/office/powerpoint/2010/main" val="338331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“Bite your lips, little brother…Don’t cry. </a:t>
            </a:r>
            <a:r>
              <a:rPr lang="en-US" dirty="0"/>
              <a:t> </a:t>
            </a:r>
            <a:r>
              <a:rPr lang="en-US" dirty="0" smtClean="0"/>
              <a:t>Keep your anger, your hate, for another day, for later.  The day will come but not now…Wait.  Clench your teeth and wait” (53).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869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Bombing Buna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“We were not afraid…we no longer feared death, in any event not this particular death.  Every bomb that hit filled us with joy, gave us renewed confidence” (60).</a:t>
            </a:r>
          </a:p>
        </p:txBody>
      </p:sp>
    </p:spTree>
    <p:extLst>
      <p:ext uri="{BB962C8B-B14F-4D97-AF65-F5344CB8AC3E}">
        <p14:creationId xmlns:p14="http://schemas.microsoft.com/office/powerpoint/2010/main" val="361361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“[T]</a:t>
            </a:r>
            <a:r>
              <a:rPr lang="en-US" dirty="0" err="1" smtClean="0"/>
              <a:t>hree</a:t>
            </a:r>
            <a:r>
              <a:rPr lang="en-US" dirty="0" smtClean="0"/>
              <a:t> gallows, three ravens…machine guns aimed at us:  the usual ritual” (64).</a:t>
            </a:r>
          </a:p>
        </p:txBody>
      </p:sp>
    </p:spTree>
    <p:extLst>
      <p:ext uri="{BB962C8B-B14F-4D97-AF65-F5344CB8AC3E}">
        <p14:creationId xmlns:p14="http://schemas.microsoft.com/office/powerpoint/2010/main" val="1620508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pages 66-84 for next class</a:t>
            </a:r>
          </a:p>
          <a:p>
            <a:r>
              <a:rPr lang="en-US" dirty="0" smtClean="0"/>
              <a:t>Vocabulary List 2 due in two blocks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04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in Vocabulary 1 – Label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Vocabulary List 2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Untenable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Dissipate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Benediction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/>
              <a:t>Kaddish</a:t>
            </a:r>
            <a:endParaRPr lang="en-US" dirty="0"/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Knell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Automaton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Dignity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Interminable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Indifference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Insidious</a:t>
            </a:r>
          </a:p>
        </p:txBody>
      </p:sp>
    </p:spTree>
    <p:extLst>
      <p:ext uri="{BB962C8B-B14F-4D97-AF65-F5344CB8AC3E}">
        <p14:creationId xmlns:p14="http://schemas.microsoft.com/office/powerpoint/2010/main" val="825855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Night</a:t>
            </a:r>
            <a:r>
              <a:rPr lang="en-US" dirty="0" smtClean="0"/>
              <a:t> Journal 3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Write candidly for 5 minutes regarding the following prompt(s).  Be honest with your thoughts.  What does it mean?  How do the words affect you?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“How was it possible that men, women, and children were being burned and that the world kept silent?” (32).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917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Mengele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German officer and physician</a:t>
            </a:r>
          </a:p>
          <a:p>
            <a:r>
              <a:rPr lang="en-US" dirty="0" smtClean="0"/>
              <a:t>In charge of selection</a:t>
            </a:r>
          </a:p>
          <a:p>
            <a:r>
              <a:rPr lang="en-US" dirty="0" smtClean="0"/>
              <a:t>Known for experimenting on Jewish prisoners</a:t>
            </a:r>
          </a:p>
          <a:p>
            <a:pPr lvl="1"/>
            <a:r>
              <a:rPr lang="en-US" dirty="0" smtClean="0"/>
              <a:t>Experiments were unscientific and often deadly</a:t>
            </a:r>
          </a:p>
          <a:p>
            <a:r>
              <a:rPr lang="en-US" dirty="0" smtClean="0"/>
              <a:t>Avoided capture and fled to South America – lived without prosecution dying in 1979</a:t>
            </a:r>
            <a:endParaRPr lang="en-US" dirty="0"/>
          </a:p>
        </p:txBody>
      </p:sp>
      <p:pic>
        <p:nvPicPr>
          <p:cNvPr id="1026" name="Picture 2" descr="http://www.whale.to/b/Mengele7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020" y="1589088"/>
            <a:ext cx="285626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310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Needs of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Within your group try to come up with as large of a list of things necessary to resist and  fight back against a regime like that of the Nazis.</a:t>
            </a:r>
          </a:p>
          <a:p>
            <a:pPr lvl="1"/>
            <a:r>
              <a:rPr lang="en-US" dirty="0" smtClean="0"/>
              <a:t>These </a:t>
            </a:r>
            <a:r>
              <a:rPr lang="en-US" dirty="0"/>
              <a:t>do not have to be tangible items, they can be thoughts, ideals, viewpoints as well.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999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Now, create a separate list of factors that would stop people from wanting to resist.</a:t>
            </a:r>
          </a:p>
          <a:p>
            <a:pPr lvl="1"/>
            <a:r>
              <a:rPr lang="en-US" dirty="0" smtClean="0"/>
              <a:t>These do not have to be tangible items, they can be thoughts, ideals, viewpoints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566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Faces of Resistance</a:t>
            </a:r>
            <a:endParaRPr lang="en-US" dirty="0"/>
          </a:p>
        </p:txBody>
      </p:sp>
      <p:pic>
        <p:nvPicPr>
          <p:cNvPr id="1026" name="Picture 2" descr="http://d2oadd98wnjs7n.cloudfront.net/medias/727037/files/20130327135905-jewish_partisans.jpg?13644179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123" y="1524000"/>
            <a:ext cx="4670323" cy="333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yadvashem.org/yv/en/education/lesson_plans/images/spiritual_resistance1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67200"/>
            <a:ext cx="4648200" cy="2652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c1.staticflickr.com/1/37/92249214_1fc9bdeb6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04335"/>
            <a:ext cx="4488426" cy="2800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wastikathemovie.com/images/Swastika-The-Movie-Women-Jewish-Resistance-Poland-gallery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046278"/>
            <a:ext cx="4488426" cy="311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710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– Ink – </a:t>
            </a:r>
            <a:r>
              <a:rPr lang="en-US" dirty="0" smtClean="0"/>
              <a:t>Pod – </a:t>
            </a:r>
            <a:r>
              <a:rPr lang="en-US" dirty="0" smtClean="0"/>
              <a:t>Share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en-US" sz="3200" dirty="0"/>
              <a:t>You will see a quote </a:t>
            </a:r>
            <a:endParaRPr lang="en-US" sz="3200" dirty="0" smtClean="0"/>
          </a:p>
          <a:p>
            <a:pPr marL="502920" indent="-457200">
              <a:buFont typeface="+mj-lt"/>
              <a:buAutoNum type="arabicPeriod"/>
            </a:pPr>
            <a:r>
              <a:rPr lang="en-US" sz="3200" dirty="0" smtClean="0"/>
              <a:t>Write </a:t>
            </a:r>
            <a:r>
              <a:rPr lang="en-US" sz="3200" dirty="0"/>
              <a:t>a response in your </a:t>
            </a:r>
            <a:r>
              <a:rPr lang="en-US" sz="3200" dirty="0" smtClean="0"/>
              <a:t>notebook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Anything that you want that relates to the quote:  our previous readings, discussions, or video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sz="3200" dirty="0" smtClean="0"/>
              <a:t>Discuss what </a:t>
            </a:r>
            <a:r>
              <a:rPr lang="en-US" sz="3200" dirty="0"/>
              <a:t>you </a:t>
            </a:r>
            <a:r>
              <a:rPr lang="en-US" sz="3200" dirty="0" smtClean="0"/>
              <a:t>wrote with your pod</a:t>
            </a:r>
            <a:endParaRPr lang="en-US" sz="3200" dirty="0"/>
          </a:p>
          <a:p>
            <a:pPr marL="502920" indent="-457200">
              <a:buFont typeface="+mj-lt"/>
              <a:buAutoNum type="arabicPeriod"/>
            </a:pPr>
            <a:r>
              <a:rPr lang="en-US" sz="3200" dirty="0"/>
              <a:t>Share as a </a:t>
            </a:r>
            <a:r>
              <a:rPr lang="en-US" sz="3200" dirty="0" smtClean="0"/>
              <a:t>class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5625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“The beloved objects that we had carried with us from place to place were now left behind in the wagon and with them, finally, our illusions” (29).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170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404</TotalTime>
  <Words>503</Words>
  <Application>Microsoft Macintosh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Night</vt:lpstr>
      <vt:lpstr>Turn in Vocabulary 1 – Label It!</vt:lpstr>
      <vt:lpstr>Night Journal 3</vt:lpstr>
      <vt:lpstr>Dr. Mengele</vt:lpstr>
      <vt:lpstr>The Needs of Resistance</vt:lpstr>
      <vt:lpstr>Deterrents</vt:lpstr>
      <vt:lpstr>Faces of Resistance</vt:lpstr>
      <vt:lpstr>Think – Ink – Pod – Share </vt:lpstr>
      <vt:lpstr>Understanding </vt:lpstr>
      <vt:lpstr>The Mourner’s Prayer</vt:lpstr>
      <vt:lpstr>Wiesel’s Faith</vt:lpstr>
      <vt:lpstr>Patience</vt:lpstr>
      <vt:lpstr>Bombing Buna</vt:lpstr>
      <vt:lpstr>The Norm</vt:lpstr>
      <vt:lpstr>Homework</vt:lpstr>
    </vt:vector>
  </TitlesOfParts>
  <Company>Omaha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</dc:title>
  <dc:creator>data: egathmd108</dc:creator>
  <cp:lastModifiedBy>OPS Staff</cp:lastModifiedBy>
  <cp:revision>19</cp:revision>
  <dcterms:created xsi:type="dcterms:W3CDTF">2015-01-12T18:44:46Z</dcterms:created>
  <dcterms:modified xsi:type="dcterms:W3CDTF">2016-01-13T15:55:58Z</dcterms:modified>
</cp:coreProperties>
</file>