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63" d="100"/>
          <a:sy n="63" d="100"/>
        </p:scale>
        <p:origin x="-104" y="-2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51E15-1497-411C-A70B-7EF4FEACC90B}"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41827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1E15-1497-411C-A70B-7EF4FEACC90B}"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353300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1E15-1497-411C-A70B-7EF4FEACC90B}"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330342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1E15-1497-411C-A70B-7EF4FEACC90B}"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411773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651E15-1497-411C-A70B-7EF4FEACC90B}"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208914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651E15-1497-411C-A70B-7EF4FEACC90B}"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3372415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651E15-1497-411C-A70B-7EF4FEACC90B}" type="datetimeFigureOut">
              <a:rPr lang="en-US" smtClean="0"/>
              <a:t>3/22/17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30280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651E15-1497-411C-A70B-7EF4FEACC90B}" type="datetimeFigureOut">
              <a:rPr lang="en-US" smtClean="0"/>
              <a:t>3/22/17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145770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51E15-1497-411C-A70B-7EF4FEACC90B}" type="datetimeFigureOut">
              <a:rPr lang="en-US" smtClean="0"/>
              <a:t>3/22/17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418098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651E15-1497-411C-A70B-7EF4FEACC90B}"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18962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651E15-1497-411C-A70B-7EF4FEACC90B}"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76E1A-C27C-409B-8C08-BA227A5ACF1C}" type="slidenum">
              <a:rPr lang="en-US" smtClean="0"/>
              <a:t>‹#›</a:t>
            </a:fld>
            <a:endParaRPr lang="en-US"/>
          </a:p>
        </p:txBody>
      </p:sp>
    </p:spTree>
    <p:extLst>
      <p:ext uri="{BB962C8B-B14F-4D97-AF65-F5344CB8AC3E}">
        <p14:creationId xmlns:p14="http://schemas.microsoft.com/office/powerpoint/2010/main" val="5812234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51E15-1497-411C-A70B-7EF4FEACC90B}" type="datetimeFigureOut">
              <a:rPr lang="en-US" smtClean="0"/>
              <a:t>3/22/17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76E1A-C27C-409B-8C08-BA227A5ACF1C}" type="slidenum">
              <a:rPr lang="en-US" smtClean="0"/>
              <a:t>‹#›</a:t>
            </a:fld>
            <a:endParaRPr lang="en-US"/>
          </a:p>
        </p:txBody>
      </p:sp>
    </p:spTree>
    <p:extLst>
      <p:ext uri="{BB962C8B-B14F-4D97-AF65-F5344CB8AC3E}">
        <p14:creationId xmlns:p14="http://schemas.microsoft.com/office/powerpoint/2010/main" val="1081517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Mother Night</a:t>
            </a:r>
            <a:endParaRPr lang="en-US" i="1" dirty="0"/>
          </a:p>
        </p:txBody>
      </p:sp>
      <p:sp>
        <p:nvSpPr>
          <p:cNvPr id="3" name="Subtitle 2"/>
          <p:cNvSpPr>
            <a:spLocks noGrp="1"/>
          </p:cNvSpPr>
          <p:nvPr>
            <p:ph type="subTitle" idx="1"/>
          </p:nvPr>
        </p:nvSpPr>
        <p:spPr/>
        <p:txBody>
          <a:bodyPr/>
          <a:lstStyle/>
          <a:p>
            <a:r>
              <a:rPr lang="en-US" dirty="0" smtClean="0"/>
              <a:t>Day 2: Pride and Survival</a:t>
            </a:r>
            <a:endParaRPr lang="en-US" dirty="0"/>
          </a:p>
        </p:txBody>
      </p:sp>
    </p:spTree>
    <p:extLst>
      <p:ext uri="{BB962C8B-B14F-4D97-AF65-F5344CB8AC3E}">
        <p14:creationId xmlns:p14="http://schemas.microsoft.com/office/powerpoint/2010/main" val="9479062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Nationalism and the Nazis</a:t>
            </a:r>
            <a:endParaRPr lang="en-US" dirty="0"/>
          </a:p>
        </p:txBody>
      </p:sp>
      <p:sp>
        <p:nvSpPr>
          <p:cNvPr id="7" name="Text Placeholder 6"/>
          <p:cNvSpPr>
            <a:spLocks noGrp="1"/>
          </p:cNvSpPr>
          <p:nvPr>
            <p:ph type="body" idx="1"/>
          </p:nvPr>
        </p:nvSpPr>
        <p:spPr/>
        <p:txBody>
          <a:bodyPr/>
          <a:lstStyle/>
          <a:p>
            <a:r>
              <a:rPr lang="en-US" dirty="0" smtClean="0"/>
              <a:t>Definition</a:t>
            </a:r>
            <a:endParaRPr lang="en-US" dirty="0"/>
          </a:p>
        </p:txBody>
      </p:sp>
      <p:sp>
        <p:nvSpPr>
          <p:cNvPr id="3" name="Content Placeholder 2"/>
          <p:cNvSpPr>
            <a:spLocks noGrp="1"/>
          </p:cNvSpPr>
          <p:nvPr>
            <p:ph sz="half" idx="2"/>
          </p:nvPr>
        </p:nvSpPr>
        <p:spPr/>
        <p:txBody>
          <a:bodyPr>
            <a:normAutofit fontScale="92500" lnSpcReduction="20000"/>
          </a:bodyPr>
          <a:lstStyle/>
          <a:p>
            <a:r>
              <a:rPr lang="en-US" dirty="0" smtClean="0"/>
              <a:t>Nationalism holds that a nation should govern itself free from outside interference.</a:t>
            </a:r>
          </a:p>
          <a:p>
            <a:endParaRPr lang="en-US" dirty="0"/>
          </a:p>
          <a:p>
            <a:r>
              <a:rPr lang="en-US" dirty="0" smtClean="0"/>
              <a:t>Nationalism is further oriented towards developing and maintaining a national identity based on shared characteristics such as culture, language, race, religion, political goals or a belief in a common ancestry.</a:t>
            </a:r>
            <a:endParaRPr lang="en-US" dirty="0"/>
          </a:p>
        </p:txBody>
      </p:sp>
      <p:sp>
        <p:nvSpPr>
          <p:cNvPr id="8" name="Text Placeholder 7"/>
          <p:cNvSpPr>
            <a:spLocks noGrp="1"/>
          </p:cNvSpPr>
          <p:nvPr>
            <p:ph type="body" sz="quarter" idx="3"/>
          </p:nvPr>
        </p:nvSpPr>
        <p:spPr/>
        <p:txBody>
          <a:bodyPr/>
          <a:lstStyle/>
          <a:p>
            <a:r>
              <a:rPr lang="en-US" dirty="0" smtClean="0">
                <a:effectLst/>
              </a:rPr>
              <a:t>The Nazi Party 25 Points</a:t>
            </a:r>
            <a:endParaRPr lang="en-US" dirty="0"/>
          </a:p>
        </p:txBody>
      </p:sp>
      <p:sp>
        <p:nvSpPr>
          <p:cNvPr id="9" name="Content Placeholder 8"/>
          <p:cNvSpPr>
            <a:spLocks noGrp="1"/>
          </p:cNvSpPr>
          <p:nvPr>
            <p:ph sz="quarter" idx="4"/>
          </p:nvPr>
        </p:nvSpPr>
        <p:spPr>
          <a:xfrm>
            <a:off x="6172200" y="2505075"/>
            <a:ext cx="5277118" cy="3684588"/>
          </a:xfrm>
        </p:spPr>
        <p:txBody>
          <a:bodyPr/>
          <a:lstStyle/>
          <a:p>
            <a:r>
              <a:rPr lang="en-US" dirty="0" smtClean="0">
                <a:effectLst/>
              </a:rPr>
              <a:t>Political manifesto proclaimed February 24, 1920 by Adolf Hitler.</a:t>
            </a:r>
          </a:p>
          <a:p>
            <a:endParaRPr lang="en-US" dirty="0"/>
          </a:p>
          <a:p>
            <a:pPr marL="0" indent="0">
              <a:buNone/>
            </a:pPr>
            <a:r>
              <a:rPr lang="en-US" dirty="0" smtClean="0">
                <a:effectLst/>
              </a:rPr>
              <a:t>“1. We demand the unification of all Germans in the Greater Germany on the basis of the right of self-determination of peoples.”</a:t>
            </a:r>
          </a:p>
          <a:p>
            <a:endParaRPr lang="en-US" dirty="0"/>
          </a:p>
        </p:txBody>
      </p:sp>
    </p:spTree>
    <p:extLst>
      <p:ext uri="{BB962C8B-B14F-4D97-AF65-F5344CB8AC3E}">
        <p14:creationId xmlns:p14="http://schemas.microsoft.com/office/powerpoint/2010/main" val="29908641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Gettysburg Address”</a:t>
            </a:r>
            <a:endParaRPr lang="en-US" dirty="0"/>
          </a:p>
        </p:txBody>
      </p:sp>
      <p:sp>
        <p:nvSpPr>
          <p:cNvPr id="3" name="Content Placeholder 2"/>
          <p:cNvSpPr>
            <a:spLocks noGrp="1"/>
          </p:cNvSpPr>
          <p:nvPr>
            <p:ph idx="1"/>
          </p:nvPr>
        </p:nvSpPr>
        <p:spPr/>
        <p:txBody>
          <a:bodyPr>
            <a:normAutofit fontScale="92500"/>
          </a:bodyPr>
          <a:lstStyle/>
          <a:p>
            <a:r>
              <a:rPr lang="en-US" dirty="0" smtClean="0"/>
              <a:t>While reading the speech, make note of different parts that relate to the ideals of American nationalism.</a:t>
            </a:r>
          </a:p>
          <a:p>
            <a:endParaRPr lang="en-US" dirty="0"/>
          </a:p>
          <a:p>
            <a:r>
              <a:rPr lang="en-US" dirty="0" smtClean="0"/>
              <a:t>What was Lincoln’s purpose?  How do these words inspire those listening to side with Lincoln and the union?</a:t>
            </a:r>
          </a:p>
          <a:p>
            <a:endParaRPr lang="en-US" dirty="0"/>
          </a:p>
          <a:p>
            <a:pPr marL="0" indent="0">
              <a:buNone/>
            </a:pPr>
            <a:endParaRPr lang="en-US" dirty="0"/>
          </a:p>
          <a:p>
            <a:pPr marL="0" indent="0" algn="ctr">
              <a:buNone/>
            </a:pPr>
            <a:r>
              <a:rPr lang="en-US" dirty="0"/>
              <a:t>Nationalism is further oriented towards developing and maintaining a national identity based on shared characteristics such as culture, language, race, religion, political goals or a belief in a common ancestry</a:t>
            </a:r>
            <a:r>
              <a:rPr lang="en-US" dirty="0" smtClean="0"/>
              <a:t>.</a:t>
            </a:r>
            <a:endParaRPr lang="en-US" dirty="0"/>
          </a:p>
        </p:txBody>
      </p:sp>
    </p:spTree>
    <p:extLst>
      <p:ext uri="{BB962C8B-B14F-4D97-AF65-F5344CB8AC3E}">
        <p14:creationId xmlns:p14="http://schemas.microsoft.com/office/powerpoint/2010/main" val="14920435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and Hitler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As a pod – create something that helps answer the following questions:</a:t>
            </a:r>
          </a:p>
          <a:p>
            <a:endParaRPr lang="en-US" dirty="0"/>
          </a:p>
          <a:p>
            <a:r>
              <a:rPr lang="en-US" dirty="0" smtClean="0"/>
              <a:t>How do we (as Americans) view the two leaders mentioned above?</a:t>
            </a:r>
            <a:endParaRPr lang="en-US" dirty="0"/>
          </a:p>
          <a:p>
            <a:r>
              <a:rPr lang="en-US" dirty="0" smtClean="0"/>
              <a:t>What connections can you see between German nationalism and Lincoln’s Civil War address?</a:t>
            </a:r>
          </a:p>
          <a:p>
            <a:r>
              <a:rPr lang="en-US" dirty="0" smtClean="0"/>
              <a:t>Is nationalism a positive or negative principle?</a:t>
            </a:r>
          </a:p>
          <a:p>
            <a:endParaRPr lang="en-US" dirty="0"/>
          </a:p>
          <a:p>
            <a:pPr marL="0" indent="0">
              <a:buNone/>
            </a:pPr>
            <a:r>
              <a:rPr lang="en-US" dirty="0" smtClean="0"/>
              <a:t>“‘Some parts of this,’ he wrote, ‘almost made me weep.  All northern peoples are one in their deep feelings for soldiers.  </a:t>
            </a:r>
            <a:r>
              <a:rPr lang="en-US" smtClean="0"/>
              <a:t>It </a:t>
            </a:r>
            <a:r>
              <a:rPr lang="en-US" smtClean="0"/>
              <a:t>is </a:t>
            </a:r>
            <a:r>
              <a:rPr lang="en-US" dirty="0" smtClean="0"/>
              <a:t>perhaps our greatest bond’” (21).</a:t>
            </a:r>
          </a:p>
        </p:txBody>
      </p:sp>
    </p:spTree>
    <p:extLst>
      <p:ext uri="{BB962C8B-B14F-4D97-AF65-F5344CB8AC3E}">
        <p14:creationId xmlns:p14="http://schemas.microsoft.com/office/powerpoint/2010/main" val="9141487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2:  </a:t>
            </a:r>
            <a:r>
              <a:rPr lang="en-US" dirty="0" err="1" smtClean="0"/>
              <a:t>Briquets</a:t>
            </a:r>
            <a:r>
              <a:rPr lang="en-US" dirty="0" smtClean="0"/>
              <a:t> vs. Survival</a:t>
            </a:r>
            <a:endParaRPr lang="en-US" dirty="0"/>
          </a:p>
        </p:txBody>
      </p:sp>
      <p:sp>
        <p:nvSpPr>
          <p:cNvPr id="3" name="Content Placeholder 2"/>
          <p:cNvSpPr>
            <a:spLocks noGrp="1"/>
          </p:cNvSpPr>
          <p:nvPr>
            <p:ph idx="1"/>
          </p:nvPr>
        </p:nvSpPr>
        <p:spPr>
          <a:xfrm>
            <a:off x="838200" y="1825625"/>
            <a:ext cx="10636876" cy="4351338"/>
          </a:xfrm>
        </p:spPr>
        <p:txBody>
          <a:bodyPr>
            <a:normAutofit/>
          </a:bodyPr>
          <a:lstStyle/>
          <a:p>
            <a:r>
              <a:rPr lang="en-US" dirty="0" smtClean="0"/>
              <a:t>Arpad Kovacs joined the SS in order to survive.  He killed and fought for the Nazis even though he was Jewish.  He, however, also leaked information to the Jewish people from within the SS.</a:t>
            </a:r>
          </a:p>
          <a:p>
            <a:endParaRPr lang="en-US" dirty="0"/>
          </a:p>
          <a:p>
            <a:r>
              <a:rPr lang="en-US" dirty="0" smtClean="0"/>
              <a:t>“By </a:t>
            </a:r>
            <a:r>
              <a:rPr lang="en-US" dirty="0" err="1" smtClean="0"/>
              <a:t>briquets</a:t>
            </a:r>
            <a:r>
              <a:rPr lang="en-US" dirty="0" smtClean="0"/>
              <a:t> he meant people who did nothing to save their own lives or anybody else’s life when the Nazis took over” (Vonnegut 11).</a:t>
            </a:r>
          </a:p>
          <a:p>
            <a:endParaRPr lang="en-US" dirty="0"/>
          </a:p>
          <a:p>
            <a:r>
              <a:rPr lang="en-US" dirty="0" smtClean="0"/>
              <a:t>Can you understand Arpad Kovacs’ motivations?</a:t>
            </a:r>
          </a:p>
          <a:p>
            <a:r>
              <a:rPr lang="en-US" dirty="0" smtClean="0"/>
              <a:t>When facing death, how much is acceptable for a person to stay alive?</a:t>
            </a:r>
          </a:p>
          <a:p>
            <a:endParaRPr lang="en-US" dirty="0" smtClean="0"/>
          </a:p>
        </p:txBody>
      </p:sp>
    </p:spTree>
    <p:extLst>
      <p:ext uri="{BB962C8B-B14F-4D97-AF65-F5344CB8AC3E}">
        <p14:creationId xmlns:p14="http://schemas.microsoft.com/office/powerpoint/2010/main" val="6046899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Moral</a:t>
            </a:r>
            <a:endParaRPr lang="en-US" dirty="0"/>
          </a:p>
        </p:txBody>
      </p:sp>
      <p:sp>
        <p:nvSpPr>
          <p:cNvPr id="3" name="Content Placeholder 2"/>
          <p:cNvSpPr>
            <a:spLocks noGrp="1"/>
          </p:cNvSpPr>
          <p:nvPr>
            <p:ph idx="1"/>
          </p:nvPr>
        </p:nvSpPr>
        <p:spPr/>
        <p:txBody>
          <a:bodyPr/>
          <a:lstStyle/>
          <a:p>
            <a:r>
              <a:rPr lang="en-US" dirty="0" smtClean="0"/>
              <a:t>“We are what we pretend to be, so we must be careful about what we pretend to be” (v).</a:t>
            </a:r>
          </a:p>
          <a:p>
            <a:endParaRPr lang="en-US" dirty="0" smtClean="0"/>
          </a:p>
          <a:p>
            <a:r>
              <a:rPr lang="en-US" dirty="0" smtClean="0"/>
              <a:t>What do you think Howard W. Campbell Jr. is pretending to be:  </a:t>
            </a:r>
          </a:p>
          <a:p>
            <a:pPr marL="0" indent="0">
              <a:buNone/>
            </a:pPr>
            <a:r>
              <a:rPr lang="en-US" dirty="0"/>
              <a:t>	</a:t>
            </a:r>
            <a:r>
              <a:rPr lang="en-US" dirty="0" smtClean="0"/>
              <a:t>an American agent, a Nazi, or both?</a:t>
            </a:r>
            <a:endParaRPr lang="en-US" dirty="0"/>
          </a:p>
        </p:txBody>
      </p:sp>
    </p:spTree>
    <p:extLst>
      <p:ext uri="{BB962C8B-B14F-4D97-AF65-F5344CB8AC3E}">
        <p14:creationId xmlns:p14="http://schemas.microsoft.com/office/powerpoint/2010/main" val="1848188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387</Words>
  <Application>Microsoft Macintosh PowerPoint</Application>
  <PresentationFormat>Custom</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Mother Night</vt:lpstr>
      <vt:lpstr>Nationalism and the Nazis</vt:lpstr>
      <vt:lpstr>“The Gettysburg Address”</vt:lpstr>
      <vt:lpstr>Lincoln and Hitler</vt:lpstr>
      <vt:lpstr>Journal 2:  Briquets vs. Survival</vt:lpstr>
      <vt:lpstr>The First Moral</vt:lpstr>
    </vt:vector>
  </TitlesOfParts>
  <Company>Omaha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 Night</dc:title>
  <dc:creator>Daniel Gathman</dc:creator>
  <cp:lastModifiedBy>OPS Staff</cp:lastModifiedBy>
  <cp:revision>15</cp:revision>
  <dcterms:created xsi:type="dcterms:W3CDTF">2017-03-21T19:18:32Z</dcterms:created>
  <dcterms:modified xsi:type="dcterms:W3CDTF">2017-03-22T15:33:51Z</dcterms:modified>
</cp:coreProperties>
</file>