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8A66251-F763-4BC6-B106-8EE456F38399}" type="datetimeFigureOut">
              <a:rPr lang="en-US" smtClean="0"/>
              <a:t>2/22/16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2438D57-4D2F-4279-8663-ACC4AD54B7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dirty="0" smtClean="0"/>
              <a:t>“Each game ends in a gain or a loss: but of what? What were the true stakes?” (Calvino 123).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038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Invisible cities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Parts 7 and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4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and Quotes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Moriana’s</a:t>
            </a:r>
            <a:r>
              <a:rPr lang="en-US" dirty="0" smtClean="0"/>
              <a:t> hidden face, and expanse of rusting </a:t>
            </a:r>
            <a:r>
              <a:rPr lang="en-US" smtClean="0"/>
              <a:t>sheet </a:t>
            </a:r>
            <a:r>
              <a:rPr lang="en-US" smtClean="0"/>
              <a:t>metal</a:t>
            </a:r>
            <a:r>
              <a:rPr lang="en-US" dirty="0" smtClean="0"/>
              <a:t>, sackcloth, planks bristling with spikes…ropes good only for hanging oneself from a rotten beam” (105).</a:t>
            </a:r>
            <a:endParaRPr lang="en-US" dirty="0"/>
          </a:p>
          <a:p>
            <a:endParaRPr lang="en-US" dirty="0"/>
          </a:p>
          <a:p>
            <a:r>
              <a:rPr lang="en-US" dirty="0" err="1" smtClean="0"/>
              <a:t>Moriana</a:t>
            </a:r>
            <a:r>
              <a:rPr lang="en-US" dirty="0" smtClean="0"/>
              <a:t> is a city of beauty, but hidden within is poverty and sadness.</a:t>
            </a:r>
          </a:p>
          <a:p>
            <a:pPr lvl="1"/>
            <a:r>
              <a:rPr lang="en-US" dirty="0" smtClean="0"/>
              <a:t>How does Calvino convey this image?</a:t>
            </a:r>
          </a:p>
          <a:p>
            <a:pPr lvl="1"/>
            <a:r>
              <a:rPr lang="en-US" dirty="0" smtClean="0"/>
              <a:t>Can you relate this to other places?</a:t>
            </a:r>
          </a:p>
        </p:txBody>
      </p:sp>
    </p:spTree>
    <p:extLst>
      <p:ext uri="{BB962C8B-B14F-4D97-AF65-F5344CB8AC3E}">
        <p14:creationId xmlns:p14="http://schemas.microsoft.com/office/powerpoint/2010/main" val="1622976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and Quotes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“The dead make innovations in their city; not many, but surely the fruit of sober reflection, not passing whims” (110).</a:t>
            </a:r>
          </a:p>
          <a:p>
            <a:endParaRPr lang="en-US" dirty="0"/>
          </a:p>
          <a:p>
            <a:r>
              <a:rPr lang="en-US" dirty="0" smtClean="0"/>
              <a:t>People in </a:t>
            </a:r>
            <a:r>
              <a:rPr lang="en-US" dirty="0" err="1" smtClean="0"/>
              <a:t>Eusapia</a:t>
            </a:r>
            <a:r>
              <a:rPr lang="en-US" dirty="0" smtClean="0"/>
              <a:t> were able to do what they loved in the afterlife.  If that was how it worked in the real world what differences may we see?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03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and Quotes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“Beersheba, a city which, only when it shits, is not miserly, calculating, greedy” (113).</a:t>
            </a:r>
          </a:p>
          <a:p>
            <a:endParaRPr lang="en-US" dirty="0"/>
          </a:p>
          <a:p>
            <a:r>
              <a:rPr lang="en-US" dirty="0" smtClean="0"/>
              <a:t>What does the description of Beersheba relate to materialism in the modern world?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403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and Quotes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“For those who pass it without entering, the city is one thing; it is another for those who are trapped by it and never leave” (125).</a:t>
            </a:r>
          </a:p>
          <a:p>
            <a:endParaRPr lang="en-US" dirty="0"/>
          </a:p>
          <a:p>
            <a:r>
              <a:rPr lang="en-US" dirty="0" smtClean="0"/>
              <a:t>To what in your life or the rest of the modern world can this be related and how/why?</a:t>
            </a:r>
          </a:p>
        </p:txBody>
      </p:sp>
    </p:spTree>
    <p:extLst>
      <p:ext uri="{BB962C8B-B14F-4D97-AF65-F5344CB8AC3E}">
        <p14:creationId xmlns:p14="http://schemas.microsoft.com/office/powerpoint/2010/main" val="359140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and Quotes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“And then it becomes a full-size city, enclosed within the earlier city:  a new city that forces its way ahead in the earlier city and presses it toward the outside” (129).</a:t>
            </a:r>
          </a:p>
          <a:p>
            <a:endParaRPr lang="en-US" dirty="0"/>
          </a:p>
          <a:p>
            <a:r>
              <a:rPr lang="en-US" dirty="0" smtClean="0"/>
              <a:t>Progress and growth are usually looked at as positives.  What negatives could be related to these two ideas/attributes?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87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and Quotes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“The quantity of things that could be read in a little piece of smooth and empty wood overwhelmed Kublai” (132).</a:t>
            </a:r>
          </a:p>
          <a:p>
            <a:endParaRPr lang="en-US" dirty="0"/>
          </a:p>
          <a:p>
            <a:r>
              <a:rPr lang="en-US" dirty="0" smtClean="0"/>
              <a:t>What importance can be found in the small things that make up everything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587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162</TotalTime>
  <Words>374</Words>
  <Application>Microsoft Macintosh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Journal</vt:lpstr>
      <vt:lpstr>Invisible cities</vt:lpstr>
      <vt:lpstr>Categories and Quotes Discussion</vt:lpstr>
      <vt:lpstr>Categories and Quotes Discussion</vt:lpstr>
      <vt:lpstr>Categories and Quotes Discussion</vt:lpstr>
      <vt:lpstr>Categories and Quotes Discussion</vt:lpstr>
      <vt:lpstr>Categories and Quotes Discussion</vt:lpstr>
      <vt:lpstr>Categories and Quotes Discussion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Invisible cities</dc:title>
  <dc:creator>data: egathmd108</dc:creator>
  <cp:lastModifiedBy>OPS Staff</cp:lastModifiedBy>
  <cp:revision>17</cp:revision>
  <dcterms:created xsi:type="dcterms:W3CDTF">2015-03-24T13:58:33Z</dcterms:created>
  <dcterms:modified xsi:type="dcterms:W3CDTF">2016-02-22T14:15:11Z</dcterms:modified>
</cp:coreProperties>
</file>