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61" r:id="rId4"/>
    <p:sldId id="262" r:id="rId5"/>
    <p:sldId id="267" r:id="rId6"/>
    <p:sldId id="266" r:id="rId7"/>
    <p:sldId id="268" r:id="rId8"/>
    <p:sldId id="264" r:id="rId9"/>
    <p:sldId id="263" r:id="rId10"/>
    <p:sldId id="269" r:id="rId11"/>
    <p:sldId id="265" r:id="rId12"/>
    <p:sldId id="270" r:id="rId13"/>
    <p:sldId id="257" r:id="rId14"/>
    <p:sldId id="259" r:id="rId15"/>
    <p:sldId id="271" r:id="rId16"/>
    <p:sldId id="272" r:id="rId17"/>
    <p:sldId id="273" r:id="rId18"/>
    <p:sldId id="274" r:id="rId19"/>
    <p:sldId id="275" r:id="rId20"/>
    <p:sldId id="26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4" d="100"/>
          <a:sy n="134"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DC1FD-30B6-234E-92F7-FD99BA95F43A}"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168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DC1FD-30B6-234E-92F7-FD99BA95F43A}"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416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DC1FD-30B6-234E-92F7-FD99BA95F43A}"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439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DC1FD-30B6-234E-92F7-FD99BA95F43A}"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879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C1FD-30B6-234E-92F7-FD99BA95F43A}"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9522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7DC1FD-30B6-234E-92F7-FD99BA95F43A}"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56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7DC1FD-30B6-234E-92F7-FD99BA95F43A}" type="datetimeFigureOut">
              <a:rPr lang="en-US" smtClean="0"/>
              <a:pPr/>
              <a:t>9/7/15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66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7DC1FD-30B6-234E-92F7-FD99BA95F43A}" type="datetimeFigureOut">
              <a:rPr lang="en-US" smtClean="0"/>
              <a:pPr/>
              <a:t>9/7/15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901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DC1FD-30B6-234E-92F7-FD99BA95F43A}" type="datetimeFigureOut">
              <a:rPr lang="en-US" smtClean="0"/>
              <a:pPr/>
              <a:t>9/7/15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1896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DC1FD-30B6-234E-92F7-FD99BA95F43A}"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300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DC1FD-30B6-234E-92F7-FD99BA95F43A}"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1587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DC1FD-30B6-234E-92F7-FD99BA95F43A}" type="datetimeFigureOut">
              <a:rPr lang="en-US" smtClean="0"/>
              <a:pPr/>
              <a:t>9/7/15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8EC3D-157A-AF4D-B71F-7FFAE16F20F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71910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Senior Year</a:t>
            </a:r>
            <a:endParaRPr lang="en-US" dirty="0"/>
          </a:p>
        </p:txBody>
      </p:sp>
      <p:sp>
        <p:nvSpPr>
          <p:cNvPr id="3" name="Subtitle 2"/>
          <p:cNvSpPr>
            <a:spLocks noGrp="1"/>
          </p:cNvSpPr>
          <p:nvPr>
            <p:ph type="subTitle" idx="1"/>
          </p:nvPr>
        </p:nvSpPr>
        <p:spPr/>
        <p:txBody>
          <a:bodyPr/>
          <a:lstStyle/>
          <a:p>
            <a:r>
              <a:rPr lang="en-US" i="1" dirty="0" smtClean="0"/>
              <a:t>The Freedom Writers Diary</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38292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Theft is at times excusable.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0483363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Government employees should be allowed to refuse a marriage license to a homosexual couple if they feel it goes against their religion.</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Race should not play a role in who receives scholarships or gets accepted to college.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04833635"/>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8" name="Content Placeholder 7"/>
          <p:cNvSpPr>
            <a:spLocks noGrp="1"/>
          </p:cNvSpPr>
          <p:nvPr>
            <p:ph sz="half" idx="1"/>
          </p:nvPr>
        </p:nvSpPr>
        <p:spPr>
          <a:xfrm>
            <a:off x="457200" y="1600200"/>
            <a:ext cx="4038600" cy="5257800"/>
          </a:xfrm>
        </p:spPr>
        <p:txBody>
          <a:bodyPr>
            <a:normAutofit fontScale="47500" lnSpcReduction="20000"/>
          </a:bodyPr>
          <a:lstStyle/>
          <a:p>
            <a:pPr marL="0" indent="0">
              <a:buNone/>
            </a:pPr>
            <a:r>
              <a:rPr lang="en-US" dirty="0" smtClean="0"/>
              <a:t>They Say, I Say</a:t>
            </a:r>
          </a:p>
          <a:p>
            <a:pPr marL="0" indent="0" algn="ctr">
              <a:buNone/>
            </a:pPr>
            <a:endParaRPr lang="en-US" dirty="0"/>
          </a:p>
          <a:p>
            <a:pPr marL="0" indent="0">
              <a:buNone/>
            </a:pPr>
            <a:r>
              <a:rPr lang="en-US" dirty="0" smtClean="0"/>
              <a:t>They say I am brown</a:t>
            </a:r>
          </a:p>
          <a:p>
            <a:pPr marL="0" indent="0">
              <a:buNone/>
            </a:pPr>
            <a:r>
              <a:rPr lang="en-US" dirty="0" smtClean="0"/>
              <a:t>I say</a:t>
            </a:r>
          </a:p>
          <a:p>
            <a:pPr marL="0" indent="0">
              <a:buNone/>
            </a:pPr>
            <a:r>
              <a:rPr lang="en-US" dirty="0" smtClean="0"/>
              <a:t>I am proud.</a:t>
            </a:r>
          </a:p>
          <a:p>
            <a:pPr marL="0" indent="0">
              <a:buNone/>
            </a:pPr>
            <a:endParaRPr lang="en-US" dirty="0"/>
          </a:p>
          <a:p>
            <a:pPr marL="0" indent="0">
              <a:buNone/>
            </a:pPr>
            <a:r>
              <a:rPr lang="en-US" dirty="0" smtClean="0"/>
              <a:t>They say I only know how to cook</a:t>
            </a:r>
          </a:p>
          <a:p>
            <a:pPr marL="0" indent="0">
              <a:buNone/>
            </a:pPr>
            <a:r>
              <a:rPr lang="en-US" dirty="0" smtClean="0"/>
              <a:t>I say</a:t>
            </a:r>
          </a:p>
          <a:p>
            <a:pPr marL="0" indent="0">
              <a:buNone/>
            </a:pPr>
            <a:r>
              <a:rPr lang="en-US" dirty="0" smtClean="0"/>
              <a:t>I know how to write a book</a:t>
            </a:r>
          </a:p>
          <a:p>
            <a:pPr marL="0" indent="0">
              <a:buNone/>
            </a:pPr>
            <a:r>
              <a:rPr lang="en-US" dirty="0" smtClean="0"/>
              <a:t>So</a:t>
            </a:r>
          </a:p>
          <a:p>
            <a:pPr marL="0" indent="0">
              <a:buNone/>
            </a:pPr>
            <a:r>
              <a:rPr lang="en-US" dirty="0" smtClean="0"/>
              <a:t>don’t judge me by the way I look</a:t>
            </a:r>
          </a:p>
          <a:p>
            <a:pPr marL="0" indent="0">
              <a:buNone/>
            </a:pPr>
            <a:endParaRPr lang="en-US" dirty="0"/>
          </a:p>
          <a:p>
            <a:pPr marL="0" indent="0">
              <a:buNone/>
            </a:pPr>
            <a:r>
              <a:rPr lang="en-US" dirty="0" smtClean="0"/>
              <a:t>They say I am brown </a:t>
            </a:r>
          </a:p>
          <a:p>
            <a:pPr marL="0" indent="0">
              <a:buNone/>
            </a:pPr>
            <a:r>
              <a:rPr lang="en-US" dirty="0" smtClean="0"/>
              <a:t>I say </a:t>
            </a:r>
          </a:p>
          <a:p>
            <a:pPr marL="0" indent="0">
              <a:buNone/>
            </a:pPr>
            <a:r>
              <a:rPr lang="en-US" dirty="0" smtClean="0"/>
              <a:t>I am proud</a:t>
            </a:r>
          </a:p>
          <a:p>
            <a:pPr marL="0" indent="0">
              <a:buNone/>
            </a:pPr>
            <a:endParaRPr lang="en-US" dirty="0"/>
          </a:p>
          <a:p>
            <a:pPr marL="0" indent="0">
              <a:buNone/>
            </a:pPr>
            <a:r>
              <a:rPr lang="en-US" dirty="0" smtClean="0"/>
              <a:t>They say I’m not the future of this nation</a:t>
            </a:r>
          </a:p>
          <a:p>
            <a:pPr marL="0" indent="0">
              <a:buNone/>
            </a:pPr>
            <a:r>
              <a:rPr lang="en-US" dirty="0" smtClean="0"/>
              <a:t>I say</a:t>
            </a:r>
          </a:p>
          <a:p>
            <a:pPr marL="0" indent="0">
              <a:buNone/>
            </a:pPr>
            <a:r>
              <a:rPr lang="en-US" dirty="0" smtClean="0"/>
              <a:t>Stop giving me discrimination</a:t>
            </a:r>
          </a:p>
          <a:p>
            <a:pPr marL="0" indent="0">
              <a:buNone/>
            </a:pPr>
            <a:r>
              <a:rPr lang="en-US" dirty="0" smtClean="0"/>
              <a:t>Instead</a:t>
            </a:r>
          </a:p>
          <a:p>
            <a:pPr marL="0" indent="0">
              <a:buNone/>
            </a:pPr>
            <a:r>
              <a:rPr lang="en-US" dirty="0" smtClean="0"/>
              <a:t>I’m </a:t>
            </a:r>
            <a:r>
              <a:rPr lang="en-US" dirty="0" err="1" smtClean="0"/>
              <a:t>gonna</a:t>
            </a:r>
            <a:r>
              <a:rPr lang="en-US" dirty="0" smtClean="0"/>
              <a:t> use my education</a:t>
            </a:r>
          </a:p>
          <a:p>
            <a:pPr marL="0" indent="0">
              <a:buNone/>
            </a:pPr>
            <a:r>
              <a:rPr lang="en-US" dirty="0" smtClean="0"/>
              <a:t>to help build the human nation.</a:t>
            </a:r>
          </a:p>
          <a:p>
            <a:pPr marL="0" indent="0">
              <a:buNone/>
            </a:pPr>
            <a:endParaRPr lang="en-US" dirty="0"/>
          </a:p>
          <a:p>
            <a:pPr marL="0" indent="0">
              <a:buNone/>
            </a:pPr>
            <a:r>
              <a:rPr lang="en-US" dirty="0" smtClean="0"/>
              <a:t>~Freedom Writer, pages 203-204</a:t>
            </a:r>
            <a:endParaRPr lang="en-US" dirty="0"/>
          </a:p>
        </p:txBody>
      </p:sp>
      <p:sp>
        <p:nvSpPr>
          <p:cNvPr id="9" name="Content Placeholder 8"/>
          <p:cNvSpPr>
            <a:spLocks noGrp="1"/>
          </p:cNvSpPr>
          <p:nvPr>
            <p:ph sz="half" idx="2"/>
          </p:nvPr>
        </p:nvSpPr>
        <p:spPr/>
        <p:txBody>
          <a:bodyPr anchor="ctr">
            <a:noAutofit/>
          </a:bodyPr>
          <a:lstStyle/>
          <a:p>
            <a:pPr marL="0" indent="0" algn="ctr">
              <a:buNone/>
            </a:pPr>
            <a:r>
              <a:rPr lang="en-US" sz="2400" dirty="0" smtClean="0">
                <a:latin typeface="+mj-lt"/>
              </a:rPr>
              <a:t>You have 10 minutes.</a:t>
            </a:r>
          </a:p>
          <a:p>
            <a:pPr marL="0" indent="0" algn="ctr">
              <a:buNone/>
            </a:pPr>
            <a:endParaRPr lang="en-US" sz="2400" dirty="0">
              <a:latin typeface="+mj-lt"/>
            </a:endParaRPr>
          </a:p>
          <a:p>
            <a:pPr marL="0" indent="0" algn="ctr">
              <a:buNone/>
            </a:pPr>
            <a:r>
              <a:rPr lang="en-US" sz="2400" dirty="0" smtClean="0">
                <a:latin typeface="+mj-lt"/>
              </a:rPr>
              <a:t>Create.</a:t>
            </a:r>
            <a:endParaRPr lang="en-US" sz="2400" dirty="0">
              <a:latin typeface="+mj-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21467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Epilogue</a:t>
            </a:r>
            <a:endParaRPr lang="en-US" dirty="0"/>
          </a:p>
        </p:txBody>
      </p:sp>
      <p:sp>
        <p:nvSpPr>
          <p:cNvPr id="3" name="Content Placeholder 2"/>
          <p:cNvSpPr>
            <a:spLocks noGrp="1"/>
          </p:cNvSpPr>
          <p:nvPr>
            <p:ph idx="1"/>
          </p:nvPr>
        </p:nvSpPr>
        <p:spPr/>
        <p:txBody>
          <a:bodyPr/>
          <a:lstStyle/>
          <a:p>
            <a:r>
              <a:rPr lang="en-US" dirty="0" smtClean="0"/>
              <a:t>Turn to page 272 of FWD so that we can read the Epilogue together.</a:t>
            </a:r>
          </a:p>
          <a:p>
            <a:endParaRPr lang="en-US" dirty="0"/>
          </a:p>
          <a:p>
            <a:r>
              <a:rPr lang="en-US" dirty="0" smtClean="0"/>
              <a:t>The Afterword follows the Epilogue in the 10</a:t>
            </a:r>
            <a:r>
              <a:rPr lang="en-US" baseline="30000" dirty="0" smtClean="0"/>
              <a:t>th</a:t>
            </a:r>
            <a:r>
              <a:rPr lang="en-US" dirty="0" smtClean="0"/>
              <a:t> anniversary editions of FWD.  If you like, these are diaries written by original Freedom Writers updating you on how their lives are 10 years after high school.</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67848407"/>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Writing</a:t>
            </a:r>
            <a:endParaRPr lang="en-US" dirty="0"/>
          </a:p>
        </p:txBody>
      </p:sp>
      <p:sp>
        <p:nvSpPr>
          <p:cNvPr id="3" name="Content Placeholder 2"/>
          <p:cNvSpPr>
            <a:spLocks noGrp="1"/>
          </p:cNvSpPr>
          <p:nvPr>
            <p:ph idx="1"/>
          </p:nvPr>
        </p:nvSpPr>
        <p:spPr/>
        <p:txBody>
          <a:bodyPr/>
          <a:lstStyle/>
          <a:p>
            <a:r>
              <a:rPr lang="en-US" sz="2800" dirty="0" smtClean="0"/>
              <a:t>Presents an opinion supported by information and evidence</a:t>
            </a:r>
          </a:p>
          <a:p>
            <a:r>
              <a:rPr lang="en-US" sz="2800" dirty="0" smtClean="0"/>
              <a:t>Tries to convince others to agree with this opinion and adopt that way of thinking</a:t>
            </a:r>
          </a:p>
          <a:p>
            <a:r>
              <a:rPr lang="en-US" sz="2800" dirty="0" smtClean="0"/>
              <a:t>Sometimes involves convincing the reader to perform an action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Strategies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Claim</a:t>
            </a:r>
          </a:p>
          <a:p>
            <a:pPr lvl="1"/>
            <a:r>
              <a:rPr lang="en-US" dirty="0" smtClean="0"/>
              <a:t>State your argument</a:t>
            </a:r>
          </a:p>
          <a:p>
            <a:r>
              <a:rPr lang="en-US" dirty="0" smtClean="0"/>
              <a:t>Big Names</a:t>
            </a:r>
          </a:p>
          <a:p>
            <a:pPr lvl="1"/>
            <a:r>
              <a:rPr lang="en-US" dirty="0" smtClean="0"/>
              <a:t>Important people can make your argument seem more convincing</a:t>
            </a:r>
          </a:p>
          <a:p>
            <a:r>
              <a:rPr lang="en-US" dirty="0" smtClean="0"/>
              <a:t>Pathos</a:t>
            </a:r>
          </a:p>
          <a:p>
            <a:pPr lvl="1"/>
            <a:r>
              <a:rPr lang="en-US" dirty="0" smtClean="0"/>
              <a:t>Getting people to feel happy, sad, or angry can help your argument</a:t>
            </a:r>
          </a:p>
          <a:p>
            <a:pPr lvl="1"/>
            <a:r>
              <a:rPr lang="en-US" dirty="0" smtClean="0"/>
              <a:t>Often through anecdotes or humor</a:t>
            </a:r>
          </a:p>
          <a:p>
            <a:r>
              <a:rPr lang="en-US" dirty="0" smtClean="0"/>
              <a:t>Ethos</a:t>
            </a:r>
          </a:p>
          <a:p>
            <a:pPr lvl="1"/>
            <a:r>
              <a:rPr lang="en-US" dirty="0" smtClean="0"/>
              <a:t>If people believe &amp; trust in you, you’re more likely to persuade them</a:t>
            </a:r>
          </a:p>
          <a:p>
            <a:r>
              <a:rPr lang="en-US" dirty="0" smtClean="0"/>
              <a:t>Logos</a:t>
            </a:r>
          </a:p>
          <a:p>
            <a:pPr lvl="1"/>
            <a:r>
              <a:rPr lang="en-US" dirty="0" smtClean="0"/>
              <a:t>The appeal to reason relies on logic or reason </a:t>
            </a:r>
          </a:p>
          <a:p>
            <a:r>
              <a:rPr lang="en-US" dirty="0" err="1" smtClean="0"/>
              <a:t>Kairos</a:t>
            </a:r>
            <a:endParaRPr lang="en-US" dirty="0" smtClean="0"/>
          </a:p>
          <a:p>
            <a:pPr lvl="1"/>
            <a:r>
              <a:rPr lang="en-US" dirty="0" smtClean="0"/>
              <a:t>Convince your audience the issue is so important they must act now</a:t>
            </a:r>
          </a:p>
          <a:p>
            <a:r>
              <a:rPr lang="en-US" dirty="0" smtClean="0"/>
              <a:t>Research</a:t>
            </a:r>
          </a:p>
          <a:p>
            <a:pPr lvl="1"/>
            <a:r>
              <a:rPr lang="en-US" dirty="0" smtClean="0"/>
              <a:t>Using reliable research can help your argument seem convincing</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Autofit/>
          </a:bodyPr>
          <a:lstStyle/>
          <a:p>
            <a:pPr marL="0" indent="0">
              <a:buNone/>
            </a:pPr>
            <a:r>
              <a:rPr lang="en-US" sz="1800" dirty="0" smtClean="0"/>
              <a:t>The Chippewa Cree Native Americans of the Turtle Shell Agency should be federally recognized. The first reason is that they are the only tribe in the United States that are not federally recognized. In 1885 the U.S. government began selling land that they had set aside for the Chippewa Cree with out their consent, this in turn started a rebellion. Because of the rebellion they were never granted a reservation again. Another reason for federal recognition is the free tuition that Native Americans acquire if they have enough blood decadency. It is estimated that fewer then ten percent of Native Americans attend secondary schooling with the inclusion of Chippewa Cree that number could raise. Finally federally recognizing Chippewa Cree would put an end to the neglect and give the people a place where they could be together and support their customs. Many Chippewa Cree are not educated on their background so they are clueless to why they are neglected. Adding the Chippewa Cree to the federally recognized Native Americans would end many years of lost opportunity, neglect, and lack of culture. Some say that creating another reservation will cause another breeding ground for social ills. However if the government could apply what they have learned from other reservations then they could make proper changes so that the reservation could become a place where people thrive and become unified. </a:t>
            </a:r>
          </a:p>
          <a:p>
            <a:pPr marL="0" indent="0">
              <a:buNone/>
            </a:pPr>
            <a:endParaRPr lang="en-US" sz="1800" dirty="0" smtClean="0"/>
          </a:p>
          <a:p>
            <a:pPr marL="0" indent="0">
              <a:buNone/>
            </a:pPr>
            <a:r>
              <a:rPr lang="en-US" sz="1800" dirty="0" smtClean="0"/>
              <a:t>~(c)Ashley Neill 2005 </a:t>
            </a:r>
          </a:p>
          <a:p>
            <a:pPr marL="0" indent="0">
              <a:buNone/>
            </a:pPr>
            <a:endParaRPr lang="en-US" sz="165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Autofit/>
          </a:bodyPr>
          <a:lstStyle/>
          <a:p>
            <a:pPr marL="0" indent="0">
              <a:buNone/>
            </a:pPr>
            <a:r>
              <a:rPr lang="en-US" sz="1800" dirty="0" smtClean="0"/>
              <a:t>Laughter is one of the greatest healing devices known to man. Laughter is powerful and can help people in many different ways. It has the power to cure something as little as a bad day or to heal the wounds of a terminally ill person. Laughing has helped create the smile which is the universal sign of well being. Generally, individuals who do not laugh live miserably and have unhappy lives. Dr. Robert Holden found out that smiling and laughing releases endorphins in the brain which gives people a overall happy well being. Using comedy, many doctors have stimulated the healing process in manic depressants and fatally ill patients giving them hope and ambition. In many clinics laughter is being used in replacing anti depressants and reduces the need for pain killers.(Dr. Gael Crystal). Take comedians for example, they usually live long and happy lives. Putting a smile on faces and laughs in souls is what makes life complete. Laughter helps heal people and brightens spirits for a better and healthier life . Laughing is a sign of joy and hope and keeps people normal and the world happy. Using the techniques of laughter and happiness is the best medicine known to man. Laughter is the universal sign of well being and happiness within health. Laughing brightens the spirit and heals the mind and body of people who allow it to overcome them. So try a smile and laugh on for size and live a longer happier life with loved ones.</a:t>
            </a:r>
          </a:p>
          <a:p>
            <a:pPr marL="0" indent="0">
              <a:buNone/>
            </a:pPr>
            <a:endParaRPr lang="en-US" sz="1800" dirty="0" smtClean="0"/>
          </a:p>
          <a:p>
            <a:pPr marL="0" indent="0">
              <a:buNone/>
            </a:pPr>
            <a:r>
              <a:rPr lang="en-US" sz="1800" dirty="0" smtClean="0"/>
              <a:t>~© </a:t>
            </a:r>
            <a:r>
              <a:rPr lang="en-US" sz="1800" dirty="0" err="1" smtClean="0"/>
              <a:t>Jace</a:t>
            </a:r>
            <a:r>
              <a:rPr lang="en-US" sz="1800" dirty="0" smtClean="0"/>
              <a:t> </a:t>
            </a:r>
            <a:r>
              <a:rPr lang="en-US" sz="1800" dirty="0" err="1" smtClean="0"/>
              <a:t>Oeleis</a:t>
            </a:r>
            <a:r>
              <a:rPr lang="en-US" sz="1800" dirty="0" smtClean="0"/>
              <a:t> 2005~</a:t>
            </a:r>
          </a:p>
          <a:p>
            <a:pPr marL="0" indent="0">
              <a:buNone/>
            </a:pP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Autofit/>
          </a:bodyPr>
          <a:lstStyle/>
          <a:p>
            <a:pPr marL="0" indent="0">
              <a:buNone/>
            </a:pPr>
            <a:r>
              <a:rPr lang="en-US" sz="2000" dirty="0" smtClean="0"/>
              <a:t>Hunters, hikers, and park recreationalists should turn in poachers. Poachers are people who kill animals illegally by hunting without a proper permit, or trespassing on someone’s property. Not only is it cruel to leave an animal carcass lying out to rot, but it can also spread disease among the other animals. It also brings up the price of hunting licenses for other hunters. That is why it is important we turn poachers in. The first thing that can be done is calling 1-800-TIP-MONT. When a call is placed, the operator will ask some questions. They ask where and when the event happened, a physical appearance of the person or a vehicle description, and was their any physical evidence left behind. So when you see this happening, either write it down on paper, or just try to remember it. The second thing a person can do is try to get on the Internet. There you can find out more information about what you need to do. If anyone sees one of these illegal acts being done, now you know what to do to turn them in, and make Montana a better place for everyone and everything.</a:t>
            </a:r>
          </a:p>
          <a:p>
            <a:endParaRPr lang="en-US" sz="2000" dirty="0" smtClean="0"/>
          </a:p>
          <a:p>
            <a:pPr>
              <a:buNone/>
            </a:pPr>
            <a:r>
              <a:rPr lang="en-US" sz="2000" dirty="0" smtClean="0"/>
              <a:t>~© Justin Campos 2005~</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activity will require movement, thought, and understanding.  You will need your legs, your ears, and you minds.</a:t>
            </a:r>
          </a:p>
          <a:p>
            <a:r>
              <a:rPr lang="en-US" dirty="0" smtClean="0"/>
              <a:t>We will show you a statement to which you will either agree or disagree by moving to that area of the room.</a:t>
            </a:r>
          </a:p>
          <a:p>
            <a:r>
              <a:rPr lang="en-US" dirty="0" smtClean="0"/>
              <a:t>You will have the chance to share your thoughts and opinions, but will only be able to do so while holding the </a:t>
            </a:r>
            <a:r>
              <a:rPr lang="en-US" cap="all" dirty="0" smtClean="0"/>
              <a:t>monster speak stick</a:t>
            </a:r>
            <a:r>
              <a:rPr lang="en-US" dirty="0" smtClean="0"/>
              <a:t>!</a:t>
            </a:r>
          </a:p>
          <a:p>
            <a:r>
              <a:rPr lang="en-US" dirty="0" smtClean="0"/>
              <a:t>You are allowed to change your position if you change your mind.</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99137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 Prep</a:t>
            </a:r>
            <a:endParaRPr lang="en-US" dirty="0"/>
          </a:p>
        </p:txBody>
      </p:sp>
      <p:sp>
        <p:nvSpPr>
          <p:cNvPr id="3" name="Content Placeholder 2"/>
          <p:cNvSpPr>
            <a:spLocks noGrp="1"/>
          </p:cNvSpPr>
          <p:nvPr>
            <p:ph idx="1"/>
          </p:nvPr>
        </p:nvSpPr>
        <p:spPr/>
        <p:txBody>
          <a:bodyPr>
            <a:normAutofit lnSpcReduction="10000"/>
          </a:bodyPr>
          <a:lstStyle/>
          <a:p>
            <a:r>
              <a:rPr lang="en-US" dirty="0" smtClean="0"/>
              <a:t>Next block, you will be writing a 5 paragraph persuasive response to the following prompt:</a:t>
            </a:r>
          </a:p>
          <a:p>
            <a:endParaRPr lang="en-US" dirty="0" smtClean="0"/>
          </a:p>
          <a:p>
            <a:pPr marL="0" indent="0" algn="ctr">
              <a:buNone/>
            </a:pPr>
            <a:r>
              <a:rPr lang="en-US" b="1" dirty="0" smtClean="0"/>
              <a:t>It is important for students to read books like </a:t>
            </a:r>
            <a:r>
              <a:rPr lang="en-US" b="1" i="1" dirty="0" smtClean="0"/>
              <a:t>The Freedom Writers Diary</a:t>
            </a:r>
            <a:r>
              <a:rPr lang="en-US" b="1" dirty="0" smtClean="0"/>
              <a:t> in schools.</a:t>
            </a:r>
          </a:p>
          <a:p>
            <a:endParaRPr lang="en-US" dirty="0" smtClean="0"/>
          </a:p>
          <a:p>
            <a:r>
              <a:rPr lang="en-US" dirty="0" smtClean="0"/>
              <a:t>You will not be allowed the use of your book, but you will be allowed the provided graphic organizer.</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297039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Dogs are better than cats.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0481968"/>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Breakfast foods are better than lunch foods.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i="1" dirty="0" smtClean="0"/>
              <a:t>Ice Age</a:t>
            </a:r>
            <a:r>
              <a:rPr lang="en-US" dirty="0" smtClean="0"/>
              <a:t> is better than </a:t>
            </a:r>
            <a:r>
              <a:rPr lang="en-US" i="1" dirty="0" smtClean="0"/>
              <a:t>Frozen</a:t>
            </a:r>
            <a:r>
              <a:rPr lang="en-US" dirty="0" smtClean="0"/>
              <a:t>.</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Omaha is segregated.</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People should not be allowed to videotape police officers while in the line of duty.</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0483363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You should turn your friends in </a:t>
            </a:r>
          </a:p>
          <a:p>
            <a:pPr marL="0" indent="0" algn="ctr">
              <a:buNone/>
            </a:pPr>
            <a:r>
              <a:rPr lang="en-US" dirty="0" smtClean="0"/>
              <a:t>if they commit a crime.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Stand</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The Confederate Flag should be allowed to be flown wherever people like.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93665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TotalTime>
  <Words>1323</Words>
  <Application>Microsoft Macintosh PowerPoint</Application>
  <PresentationFormat>On-screen Show (4:3)</PresentationFormat>
  <Paragraphs>95</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Senior Year</vt:lpstr>
      <vt:lpstr>Take a Stand</vt:lpstr>
      <vt:lpstr>Take a Stand</vt:lpstr>
      <vt:lpstr>Take a Stand</vt:lpstr>
      <vt:lpstr>Take a Stand</vt:lpstr>
      <vt:lpstr>Take a Stand</vt:lpstr>
      <vt:lpstr>Take a Stand</vt:lpstr>
      <vt:lpstr>Take a Stand</vt:lpstr>
      <vt:lpstr>Take a Stand</vt:lpstr>
      <vt:lpstr>Take a Stand</vt:lpstr>
      <vt:lpstr>Take a Stand</vt:lpstr>
      <vt:lpstr>Take a Stand</vt:lpstr>
      <vt:lpstr>Journal</vt:lpstr>
      <vt:lpstr>Epilogue</vt:lpstr>
      <vt:lpstr>Persuasive Writing</vt:lpstr>
      <vt:lpstr>Persuasive Strategies</vt:lpstr>
      <vt:lpstr>Slide 17</vt:lpstr>
      <vt:lpstr>Slide 18</vt:lpstr>
      <vt:lpstr>Slide 19</vt:lpstr>
      <vt:lpstr>Test Prep</vt:lpstr>
    </vt:vector>
  </TitlesOfParts>
  <Company>OPS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Year</dc:title>
  <dc:creator>OPS Staff</dc:creator>
  <cp:lastModifiedBy>Daniel Gathman</cp:lastModifiedBy>
  <cp:revision>13</cp:revision>
  <dcterms:created xsi:type="dcterms:W3CDTF">2015-09-07T16:18:18Z</dcterms:created>
  <dcterms:modified xsi:type="dcterms:W3CDTF">2015-09-07T16:24:27Z</dcterms:modified>
</cp:coreProperties>
</file>