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66" r:id="rId4"/>
    <p:sldId id="258" r:id="rId5"/>
    <p:sldId id="259" r:id="rId6"/>
    <p:sldId id="260" r:id="rId7"/>
    <p:sldId id="261" r:id="rId8"/>
    <p:sldId id="263" r:id="rId9"/>
    <p:sldId id="262" r:id="rId10"/>
    <p:sldId id="264" r:id="rId11"/>
    <p:sldId id="25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8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8F2B6E-3F92-3143-B2E2-CF734358480C}" type="datetimeFigureOut">
              <a:rPr lang="en-US" smtClean="0"/>
              <a:t>8/31/15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9F02D-42E1-0244-8AD2-3F60C2FBE7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F2B6E-3F92-3143-B2E2-CF734358480C}" type="datetimeFigureOut">
              <a:rPr lang="en-US" smtClean="0"/>
              <a:t>8/31/15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9F02D-42E1-0244-8AD2-3F60C2FBE7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F2B6E-3F92-3143-B2E2-CF734358480C}" type="datetimeFigureOut">
              <a:rPr lang="en-US" smtClean="0"/>
              <a:t>8/31/15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9F02D-42E1-0244-8AD2-3F60C2FBE71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F5C8B7AA-2055-4216-8D50-74F94A60C71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F2B6E-3F92-3143-B2E2-CF734358480C}" type="datetimeFigureOut">
              <a:rPr lang="en-US" smtClean="0"/>
              <a:t>8/31/15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9F02D-42E1-0244-8AD2-3F60C2FBE7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8F2B6E-3F92-3143-B2E2-CF734358480C}" type="datetimeFigureOut">
              <a:rPr lang="en-US" smtClean="0"/>
              <a:t>8/31/15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9F02D-42E1-0244-8AD2-3F60C2FBE7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8F2B6E-3F92-3143-B2E2-CF734358480C}" type="datetimeFigureOut">
              <a:rPr lang="en-US" smtClean="0"/>
              <a:t>8/31/15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9F02D-42E1-0244-8AD2-3F60C2FBE7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8F2B6E-3F92-3143-B2E2-CF734358480C}" type="datetimeFigureOut">
              <a:rPr lang="en-US" smtClean="0"/>
              <a:t>8/31/15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9F02D-42E1-0244-8AD2-3F60C2FBE7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8F2B6E-3F92-3143-B2E2-CF734358480C}" type="datetimeFigureOut">
              <a:rPr lang="en-US" smtClean="0"/>
              <a:t>8/31/15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9F02D-42E1-0244-8AD2-3F60C2FBE7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F2B6E-3F92-3143-B2E2-CF734358480C}" type="datetimeFigureOut">
              <a:rPr lang="en-US" smtClean="0"/>
              <a:t>8/31/15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9F02D-42E1-0244-8AD2-3F60C2FBE7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F2B6E-3F92-3143-B2E2-CF734358480C}" type="datetimeFigureOut">
              <a:rPr lang="en-US" smtClean="0"/>
              <a:t>8/31/15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9F02D-42E1-0244-8AD2-3F60C2FBE7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F2B6E-3F92-3143-B2E2-CF734358480C}" type="datetimeFigureOut">
              <a:rPr lang="en-US" smtClean="0"/>
              <a:t>8/31/15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9F02D-42E1-0244-8AD2-3F60C2FBE7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F2B6E-3F92-3143-B2E2-CF734358480C}" type="datetimeFigureOut">
              <a:rPr lang="en-US" smtClean="0"/>
              <a:t>8/31/15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9F02D-42E1-0244-8AD2-3F60C2FBE7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Fahrenheit 451</a:t>
            </a:r>
            <a:endParaRPr lang="en-US" i="1" dirty="0"/>
          </a:p>
        </p:txBody>
      </p:sp>
      <p:sp>
        <p:nvSpPr>
          <p:cNvPr id="3" name="Subtitle 2"/>
          <p:cNvSpPr>
            <a:spLocks noGrp="1"/>
          </p:cNvSpPr>
          <p:nvPr>
            <p:ph type="subTitle" idx="1"/>
          </p:nvPr>
        </p:nvSpPr>
        <p:spPr/>
        <p:txBody>
          <a:bodyPr/>
          <a:lstStyle/>
          <a:p>
            <a:r>
              <a:rPr lang="en-US" dirty="0" smtClean="0"/>
              <a:t>The Sieve and the Sand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“What traitors books can be!” (110).</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52400" y="274638"/>
            <a:ext cx="8839200" cy="1143000"/>
          </a:xfrm>
        </p:spPr>
        <p:txBody>
          <a:bodyPr>
            <a:normAutofit fontScale="90000"/>
          </a:bodyPr>
          <a:lstStyle/>
          <a:p>
            <a:r>
              <a:rPr lang="en-US" sz="3600" dirty="0"/>
              <a:t>Making Inferences about Character </a:t>
            </a:r>
            <a:r>
              <a:rPr lang="en-US" sz="3600" dirty="0" smtClean="0"/>
              <a:t>Development</a:t>
            </a:r>
            <a:br>
              <a:rPr lang="en-US" sz="3600" dirty="0" smtClean="0"/>
            </a:br>
            <a:r>
              <a:rPr lang="en-US" sz="3600" smtClean="0"/>
              <a:t>The Sieve and the Sand (Part </a:t>
            </a:r>
            <a:r>
              <a:rPr lang="en-US" sz="3600" dirty="0" smtClean="0"/>
              <a:t>2)</a:t>
            </a:r>
            <a:endParaRPr lang="en-US" sz="3600" dirty="0"/>
          </a:p>
        </p:txBody>
      </p:sp>
      <p:graphicFrame>
        <p:nvGraphicFramePr>
          <p:cNvPr id="73768" name="Group 40"/>
          <p:cNvGraphicFramePr>
            <a:graphicFrameLocks noGrp="1"/>
          </p:cNvGraphicFramePr>
          <p:nvPr>
            <p:ph idx="1"/>
          </p:nvPr>
        </p:nvGraphicFramePr>
        <p:xfrm>
          <a:off x="152400" y="1752600"/>
          <a:ext cx="8839200" cy="4800598"/>
        </p:xfrm>
        <a:graphic>
          <a:graphicData uri="http://schemas.openxmlformats.org/drawingml/2006/table">
            <a:tbl>
              <a:tblPr/>
              <a:tblGrid>
                <a:gridCol w="2946400"/>
                <a:gridCol w="2946400"/>
                <a:gridCol w="2946400"/>
              </a:tblGrid>
              <a:tr h="7189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Event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Effect on Montag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Detail(s) from Novel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0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Montag recalls first meeting with Prof. Faber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6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Montag recalls sieve and sand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0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Montag goes to Prof. Faber’s house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0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Montag reads “Dover Beach” to Millie and friends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6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Montag returns to work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0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The fire truck arrives at Montag’s house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in Vocabulary 2</a:t>
            </a:r>
            <a:endParaRPr lang="en-US" dirty="0"/>
          </a:p>
        </p:txBody>
      </p:sp>
      <p:pic>
        <p:nvPicPr>
          <p:cNvPr id="4" name="Content Placeholder 3" descr="fahrenheit.jpg"/>
          <p:cNvPicPr>
            <a:picLocks noGrp="1" noChangeAspect="1"/>
          </p:cNvPicPr>
          <p:nvPr>
            <p:ph idx="1"/>
          </p:nvPr>
        </p:nvPicPr>
        <p:blipFill>
          <a:blip r:embed="rId2"/>
          <a:srcRect t="-4996" b="-4996"/>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Sieve and the Sand</a:t>
            </a:r>
            <a:endParaRPr lang="en-US" dirty="0"/>
          </a:p>
        </p:txBody>
      </p:sp>
      <p:sp>
        <p:nvSpPr>
          <p:cNvPr id="4" name="Content Placeholder 3"/>
          <p:cNvSpPr>
            <a:spLocks noGrp="1"/>
          </p:cNvSpPr>
          <p:nvPr>
            <p:ph sz="half" idx="1"/>
          </p:nvPr>
        </p:nvSpPr>
        <p:spPr/>
        <p:txBody>
          <a:bodyPr>
            <a:normAutofit lnSpcReduction="10000"/>
          </a:bodyPr>
          <a:lstStyle/>
          <a:p>
            <a:pPr>
              <a:buNone/>
            </a:pPr>
            <a:r>
              <a:rPr lang="en-US" dirty="0" smtClean="0"/>
              <a:t>Sieve /</a:t>
            </a:r>
            <a:r>
              <a:rPr lang="en-US" dirty="0" err="1" smtClean="0"/>
              <a:t>siv</a:t>
            </a:r>
            <a:r>
              <a:rPr lang="en-US" dirty="0"/>
              <a:t>/</a:t>
            </a:r>
            <a:endParaRPr lang="en-US" dirty="0" smtClean="0"/>
          </a:p>
          <a:p>
            <a:pPr marL="0" indent="0">
              <a:buNone/>
            </a:pPr>
            <a:endParaRPr lang="en-US" dirty="0" smtClean="0"/>
          </a:p>
          <a:p>
            <a:pPr marL="0" indent="0">
              <a:buNone/>
            </a:pPr>
            <a:r>
              <a:rPr lang="en-US" dirty="0"/>
              <a:t>a utensil consisting of a wire or plastic mesh held in a frame, used for straining solids from liquids, for separating coarser from finer particles, or for reducing soft solids to a </a:t>
            </a:r>
            <a:r>
              <a:rPr lang="en-US" dirty="0" smtClean="0"/>
              <a:t>pulp</a:t>
            </a:r>
            <a:endParaRPr lang="en-US" dirty="0"/>
          </a:p>
        </p:txBody>
      </p:sp>
      <p:pic>
        <p:nvPicPr>
          <p:cNvPr id="8" name="Content Placeholder 7" descr="tea strainer mini sieve.jpg"/>
          <p:cNvPicPr>
            <a:picLocks noGrp="1" noChangeAspect="1"/>
          </p:cNvPicPr>
          <p:nvPr>
            <p:ph sz="half" idx="2"/>
          </p:nvPr>
        </p:nvPicPr>
        <p:blipFill>
          <a:blip r:embed="rId2"/>
          <a:srcRect t="-6034" b="-6034"/>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Sieve and the Sand</a:t>
            </a:r>
            <a:endParaRPr lang="en-US" dirty="0"/>
          </a:p>
        </p:txBody>
      </p:sp>
      <p:sp>
        <p:nvSpPr>
          <p:cNvPr id="4" name="Content Placeholder 2"/>
          <p:cNvSpPr>
            <a:spLocks noGrp="1"/>
          </p:cNvSpPr>
          <p:nvPr>
            <p:ph sz="quarter" idx="1"/>
          </p:nvPr>
        </p:nvSpPr>
        <p:spPr>
          <a:xfrm>
            <a:off x="555780" y="1334844"/>
            <a:ext cx="8153400" cy="1143000"/>
          </a:xfrm>
        </p:spPr>
        <p:txBody>
          <a:bodyPr/>
          <a:lstStyle/>
          <a:p>
            <a:pPr>
              <a:lnSpc>
                <a:spcPct val="90000"/>
              </a:lnSpc>
              <a:buFontTx/>
              <a:buNone/>
            </a:pPr>
            <a:r>
              <a:rPr lang="en-US" sz="2400" dirty="0" smtClean="0">
                <a:solidFill>
                  <a:srgbClr val="000000"/>
                </a:solidFill>
              </a:rPr>
              <a:t>Directions:  Prepare an oral presentation for a symbol/theme</a:t>
            </a:r>
          </a:p>
          <a:p>
            <a:pPr lvl="1">
              <a:lnSpc>
                <a:spcPct val="90000"/>
              </a:lnSpc>
            </a:pPr>
            <a:r>
              <a:rPr lang="en-US" sz="2000" dirty="0" smtClean="0">
                <a:solidFill>
                  <a:srgbClr val="000000"/>
                </a:solidFill>
              </a:rPr>
              <a:t>You will need one quote, two-three examples from the book, and a reason why this relates to us now.</a:t>
            </a:r>
          </a:p>
        </p:txBody>
      </p:sp>
      <p:graphicFrame>
        <p:nvGraphicFramePr>
          <p:cNvPr id="5" name="Group 28"/>
          <p:cNvGraphicFramePr>
            <a:graphicFrameLocks/>
          </p:cNvGraphicFramePr>
          <p:nvPr/>
        </p:nvGraphicFramePr>
        <p:xfrm>
          <a:off x="152400" y="2775299"/>
          <a:ext cx="8839200" cy="3751200"/>
        </p:xfrm>
        <a:graphic>
          <a:graphicData uri="http://schemas.openxmlformats.org/drawingml/2006/table">
            <a:tbl>
              <a:tblPr/>
              <a:tblGrid>
                <a:gridCol w="4419600"/>
                <a:gridCol w="4419600"/>
              </a:tblGrid>
              <a:tr h="7502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rPr>
                        <a:t>Group 1:  Fire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2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rPr>
                        <a:t>Group 2:  Sand and Sieve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2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rPr>
                        <a:t>Group 3:  Snakes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2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rPr>
                        <a:t>Group 4:  Color White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2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rPr>
                        <a:t>Group 5:  Color Black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“How in hell did those bombers get up there every second of our lives! Why doesn’t someon</a:t>
            </a:r>
            <a:r>
              <a:rPr lang="en-US" dirty="0" smtClean="0"/>
              <a:t>e want to talk about it!” (75).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“‘I don’t talk </a:t>
            </a:r>
            <a:r>
              <a:rPr lang="en-US" i="1" dirty="0" smtClean="0"/>
              <a:t>things</a:t>
            </a:r>
            <a:r>
              <a:rPr lang="en-US" dirty="0" smtClean="0"/>
              <a:t>, sir,’ said Faber. ‘I talk the </a:t>
            </a:r>
            <a:r>
              <a:rPr lang="en-US" i="1" dirty="0" smtClean="0"/>
              <a:t>meaning</a:t>
            </a:r>
            <a:r>
              <a:rPr lang="en-US" dirty="0" smtClean="0"/>
              <a:t> of things. I sit here and </a:t>
            </a:r>
            <a:r>
              <a:rPr lang="en-US" i="1" dirty="0" smtClean="0"/>
              <a:t>know</a:t>
            </a:r>
            <a:r>
              <a:rPr lang="en-US" dirty="0" smtClean="0"/>
              <a:t> I’m alive’” (77).</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“There is nothing magical in them at all. The magic is only in what books say, how they stitched the patches of the universe together into one garment for us” (85).</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books are to remind us what asses and fools we are” (88).</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“If you hide your ignorance, no one will hit you and you’ll never learn” (106).</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TotalTime>
  <Words>329</Words>
  <Application>Microsoft Macintosh PowerPoint</Application>
  <PresentationFormat>On-screen Show (4:3)</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Fahrenheit 451</vt:lpstr>
      <vt:lpstr>Turn in Vocabulary 2</vt:lpstr>
      <vt:lpstr>The Sieve and the Sand</vt:lpstr>
      <vt:lpstr>The Sieve and the Sand</vt:lpstr>
      <vt:lpstr>PowerPoint Presentation</vt:lpstr>
      <vt:lpstr>PowerPoint Presentation</vt:lpstr>
      <vt:lpstr>PowerPoint Presentation</vt:lpstr>
      <vt:lpstr>PowerPoint Presentation</vt:lpstr>
      <vt:lpstr>PowerPoint Presentation</vt:lpstr>
      <vt:lpstr>PowerPoint Presentation</vt:lpstr>
      <vt:lpstr>Making Inferences about Character Development The Sieve and the Sand (Part 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Fahrenheit 451</dc:title>
  <dc:creator>Daniel Gathman</dc:creator>
  <cp:lastModifiedBy>OPS Staff</cp:lastModifiedBy>
  <cp:revision>4</cp:revision>
  <dcterms:created xsi:type="dcterms:W3CDTF">2015-08-31T01:06:01Z</dcterms:created>
  <dcterms:modified xsi:type="dcterms:W3CDTF">2015-08-31T12:35:17Z</dcterms:modified>
</cp:coreProperties>
</file>