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257" r:id="rId3"/>
    <p:sldId id="267" r:id="rId4"/>
    <p:sldId id="259" r:id="rId5"/>
    <p:sldId id="262" r:id="rId6"/>
    <p:sldId id="258" r:id="rId7"/>
    <p:sldId id="263" r:id="rId8"/>
    <p:sldId id="264" r:id="rId9"/>
    <p:sldId id="265" r:id="rId10"/>
    <p:sldId id="266"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52"/>
  </p:normalViewPr>
  <p:slideViewPr>
    <p:cSldViewPr snapToGrid="0" snapToObjects="1">
      <p:cViewPr varScale="1">
        <p:scale>
          <a:sx n="91" d="100"/>
          <a:sy n="91" d="100"/>
        </p:scale>
        <p:origin x="105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5393D6-7777-594A-99FB-401FF2FD9D62}" type="datetimeFigureOut">
              <a:rPr lang="en-US" smtClean="0"/>
              <a:t>12/5/17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031DB7-5308-294E-AE70-AF1F25BD5E99}" type="slidenum">
              <a:rPr lang="en-US" smtClean="0"/>
              <a:t>‹#›</a:t>
            </a:fld>
            <a:endParaRPr lang="en-US"/>
          </a:p>
        </p:txBody>
      </p:sp>
    </p:spTree>
    <p:extLst>
      <p:ext uri="{BB962C8B-B14F-4D97-AF65-F5344CB8AC3E}">
        <p14:creationId xmlns:p14="http://schemas.microsoft.com/office/powerpoint/2010/main" val="70629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E31447-7DB4-EE4A-83FE-ABF264865904}" type="datetimeFigureOut">
              <a:rPr lang="en-US" smtClean="0"/>
              <a:t>12/5/17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CDAA0-9AD8-184E-A115-4E3517ED1A77}" type="slidenum">
              <a:rPr lang="en-US" smtClean="0"/>
              <a:t>‹#›</a:t>
            </a:fld>
            <a:endParaRPr lang="en-US"/>
          </a:p>
        </p:txBody>
      </p:sp>
    </p:spTree>
    <p:extLst>
      <p:ext uri="{BB962C8B-B14F-4D97-AF65-F5344CB8AC3E}">
        <p14:creationId xmlns:p14="http://schemas.microsoft.com/office/powerpoint/2010/main" val="86113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1032FED-B168-2849-B8B2-B0B9B78511CE}" type="datetimeFigureOut">
              <a:rPr lang="en-US" smtClean="0"/>
              <a:t>12/5/17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321D0E-6610-4A4E-BBEB-DF4552727D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32FED-B168-2849-B8B2-B0B9B78511CE}"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21D0E-6610-4A4E-BBEB-DF4552727D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1032FED-B168-2849-B8B2-B0B9B78511CE}" type="datetimeFigureOut">
              <a:rPr lang="en-US" smtClean="0"/>
              <a:t>12/5/17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7321D0E-6610-4A4E-BBEB-DF4552727D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032FED-B168-2849-B8B2-B0B9B78511CE}"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7321D0E-6610-4A4E-BBEB-DF4552727D2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1032FED-B168-2849-B8B2-B0B9B78511CE}" type="datetimeFigureOut">
              <a:rPr lang="en-US" smtClean="0"/>
              <a:t>12/5/17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321D0E-6610-4A4E-BBEB-DF4552727D2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1032FED-B168-2849-B8B2-B0B9B78511CE}" type="datetimeFigureOut">
              <a:rPr lang="en-US" smtClean="0"/>
              <a:t>12/5/17</a:t>
            </a:fld>
            <a:endParaRPr lang="en-US"/>
          </a:p>
        </p:txBody>
      </p:sp>
      <p:sp>
        <p:nvSpPr>
          <p:cNvPr id="10" name="Slide Number Placeholder 9"/>
          <p:cNvSpPr>
            <a:spLocks noGrp="1"/>
          </p:cNvSpPr>
          <p:nvPr>
            <p:ph type="sldNum" sz="quarter" idx="16"/>
          </p:nvPr>
        </p:nvSpPr>
        <p:spPr/>
        <p:txBody>
          <a:bodyPr rtlCol="0"/>
          <a:lstStyle/>
          <a:p>
            <a:fld id="{87321D0E-6610-4A4E-BBEB-DF4552727D2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1032FED-B168-2849-B8B2-B0B9B78511CE}" type="datetimeFigureOut">
              <a:rPr lang="en-US" smtClean="0"/>
              <a:t>12/5/17</a:t>
            </a:fld>
            <a:endParaRPr lang="en-US"/>
          </a:p>
        </p:txBody>
      </p:sp>
      <p:sp>
        <p:nvSpPr>
          <p:cNvPr id="12" name="Slide Number Placeholder 11"/>
          <p:cNvSpPr>
            <a:spLocks noGrp="1"/>
          </p:cNvSpPr>
          <p:nvPr>
            <p:ph type="sldNum" sz="quarter" idx="16"/>
          </p:nvPr>
        </p:nvSpPr>
        <p:spPr/>
        <p:txBody>
          <a:bodyPr rtlCol="0"/>
          <a:lstStyle/>
          <a:p>
            <a:fld id="{87321D0E-6610-4A4E-BBEB-DF4552727D2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032FED-B168-2849-B8B2-B0B9B78511CE}"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7321D0E-6610-4A4E-BBEB-DF4552727D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32FED-B168-2849-B8B2-B0B9B78511CE}" type="datetimeFigureOut">
              <a:rPr lang="en-US" smtClean="0"/>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7321D0E-6610-4A4E-BBEB-DF4552727D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032FED-B168-2849-B8B2-B0B9B78511CE}"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7321D0E-6610-4A4E-BBEB-DF4552727D2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1032FED-B168-2849-B8B2-B0B9B78511CE}" type="datetimeFigureOut">
              <a:rPr lang="en-US" smtClean="0"/>
              <a:t>12/5/17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7321D0E-6610-4A4E-BBEB-DF4552727D2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1032FED-B168-2849-B8B2-B0B9B78511CE}" type="datetimeFigureOut">
              <a:rPr lang="en-US" smtClean="0"/>
              <a:t>12/5/17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321D0E-6610-4A4E-BBEB-DF4552727D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Anthem</a:t>
            </a:r>
            <a:endParaRPr lang="en-US" i="1" dirty="0"/>
          </a:p>
        </p:txBody>
      </p:sp>
      <p:sp>
        <p:nvSpPr>
          <p:cNvPr id="3" name="Subtitle 2"/>
          <p:cNvSpPr>
            <a:spLocks noGrp="1"/>
          </p:cNvSpPr>
          <p:nvPr>
            <p:ph type="subTitle" idx="1"/>
          </p:nvPr>
        </p:nvSpPr>
        <p:spPr/>
        <p:txBody>
          <a:bodyPr/>
          <a:lstStyle/>
          <a:p>
            <a:r>
              <a:rPr lang="en-US" dirty="0" smtClean="0"/>
              <a:t>by </a:t>
            </a:r>
            <a:r>
              <a:rPr lang="en-US" dirty="0" err="1" smtClean="0"/>
              <a:t>Ayn</a:t>
            </a:r>
            <a:r>
              <a:rPr lang="en-US" dirty="0" smtClean="0"/>
              <a:t> Rand</a:t>
            </a:r>
            <a:endParaRPr lang="en-US" dirty="0"/>
          </a:p>
        </p:txBody>
      </p:sp>
    </p:spTree>
    <p:extLst>
      <p:ext uri="{BB962C8B-B14F-4D97-AF65-F5344CB8AC3E}">
        <p14:creationId xmlns:p14="http://schemas.microsoft.com/office/powerpoint/2010/main" val="2175895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Create a Storyboard related to one or more of the following Philosophical Ideas and </a:t>
            </a:r>
            <a:r>
              <a:rPr lang="en-US" sz="3200" i="1" dirty="0" smtClean="0"/>
              <a:t>Anthem</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n-US" dirty="0" smtClean="0"/>
              <a:t>Collectivism</a:t>
            </a:r>
          </a:p>
          <a:p>
            <a:pPr lvl="1"/>
            <a:r>
              <a:rPr lang="en-US" dirty="0" smtClean="0"/>
              <a:t>The </a:t>
            </a:r>
            <a:r>
              <a:rPr lang="en-US" dirty="0"/>
              <a:t>political principle of centralized social and economic control, especially of all means of production</a:t>
            </a:r>
            <a:r>
              <a:rPr lang="en-US" dirty="0" smtClean="0"/>
              <a:t>.</a:t>
            </a:r>
          </a:p>
          <a:p>
            <a:r>
              <a:rPr lang="en-US" dirty="0" smtClean="0"/>
              <a:t> Utopia</a:t>
            </a:r>
          </a:p>
          <a:p>
            <a:pPr lvl="1"/>
            <a:r>
              <a:rPr lang="en-US" dirty="0" smtClean="0"/>
              <a:t>Any </a:t>
            </a:r>
            <a:r>
              <a:rPr lang="en-US" dirty="0"/>
              <a:t>visionary system of political or social perfection.</a:t>
            </a:r>
          </a:p>
          <a:p>
            <a:r>
              <a:rPr lang="en-US" dirty="0" smtClean="0"/>
              <a:t>Dystopia</a:t>
            </a:r>
            <a:endParaRPr lang="en-US" dirty="0"/>
          </a:p>
          <a:p>
            <a:pPr lvl="1"/>
            <a:r>
              <a:rPr lang="en-US" dirty="0" smtClean="0"/>
              <a:t>A </a:t>
            </a:r>
            <a:r>
              <a:rPr lang="en-US" dirty="0"/>
              <a:t>society characterized by human misery, as squalor, oppression, disease, and overcrowding. </a:t>
            </a:r>
          </a:p>
          <a:p>
            <a:r>
              <a:rPr lang="en-US" dirty="0" smtClean="0"/>
              <a:t>Individualism</a:t>
            </a:r>
          </a:p>
          <a:p>
            <a:pPr lvl="1"/>
            <a:r>
              <a:rPr lang="en-US" dirty="0"/>
              <a:t>The pursuit of individual rather than common or collective </a:t>
            </a:r>
            <a:r>
              <a:rPr lang="en-US" dirty="0" smtClean="0"/>
              <a:t>interests</a:t>
            </a:r>
            <a:r>
              <a:rPr lang="en-US" dirty="0"/>
              <a:t>.</a:t>
            </a:r>
          </a:p>
        </p:txBody>
      </p:sp>
    </p:spTree>
    <p:extLst>
      <p:ext uri="{BB962C8B-B14F-4D97-AF65-F5344CB8AC3E}">
        <p14:creationId xmlns:p14="http://schemas.microsoft.com/office/powerpoint/2010/main" val="186625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Prompts/Discussion Make-up</a:t>
            </a:r>
            <a:endParaRPr lang="en-US" dirty="0"/>
          </a:p>
        </p:txBody>
      </p:sp>
      <p:sp>
        <p:nvSpPr>
          <p:cNvPr id="3" name="Content Placeholder 2"/>
          <p:cNvSpPr>
            <a:spLocks noGrp="1"/>
          </p:cNvSpPr>
          <p:nvPr>
            <p:ph idx="1"/>
          </p:nvPr>
        </p:nvSpPr>
        <p:spPr>
          <a:xfrm>
            <a:off x="457200" y="1953180"/>
            <a:ext cx="8229600" cy="4525963"/>
          </a:xfrm>
        </p:spPr>
        <p:txBody>
          <a:bodyPr/>
          <a:lstStyle/>
          <a:p>
            <a:r>
              <a:rPr lang="en-US" sz="1800" dirty="0" smtClean="0"/>
              <a:t>Secrets</a:t>
            </a:r>
          </a:p>
          <a:p>
            <a:pPr lvl="1"/>
            <a:r>
              <a:rPr lang="en-US" sz="1600" dirty="0" smtClean="0"/>
              <a:t>“The secrets of this earth are not for all men to see, but only for those who will seek them” (52).</a:t>
            </a:r>
          </a:p>
          <a:p>
            <a:r>
              <a:rPr lang="en-US" sz="1800" dirty="0" smtClean="0"/>
              <a:t>Discovery</a:t>
            </a:r>
          </a:p>
          <a:p>
            <a:pPr lvl="1"/>
            <a:r>
              <a:rPr lang="en-US" sz="1600" dirty="0" smtClean="0"/>
              <a:t>We lit the candle and we saw that our place had not been found and nothing had been touched. And our glass box stood before us on the cold over, as we had left it. What matter they now, the scars upon our back?” (67).</a:t>
            </a:r>
          </a:p>
          <a:p>
            <a:r>
              <a:rPr lang="en-US" sz="1800" dirty="0" smtClean="0"/>
              <a:t>Satisfaction</a:t>
            </a:r>
          </a:p>
          <a:p>
            <a:pPr lvl="1"/>
            <a:r>
              <a:rPr lang="en-US" sz="1400" dirty="0" smtClean="0"/>
              <a:t>“And we thought suddenly that there was a great satisfaction to be found in the food which we need and obtain by our own hand” (79).</a:t>
            </a:r>
          </a:p>
          <a:p>
            <a:r>
              <a:rPr lang="en-US" sz="1800" dirty="0" smtClean="0"/>
              <a:t>Men</a:t>
            </a:r>
          </a:p>
          <a:p>
            <a:pPr lvl="1"/>
            <a:r>
              <a:rPr lang="en-US" sz="1400" dirty="0" smtClean="0"/>
              <a:t>“The trees had protected it from time and weather, and from men who have less pity than time and weather” (89).</a:t>
            </a:r>
          </a:p>
          <a:p>
            <a:r>
              <a:rPr lang="en-US" sz="1800" dirty="0" smtClean="0"/>
              <a:t>Truth</a:t>
            </a:r>
          </a:p>
          <a:p>
            <a:pPr lvl="1"/>
            <a:r>
              <a:rPr lang="en-US" sz="1400" dirty="0" smtClean="0"/>
              <a:t>“[</a:t>
            </a:r>
            <a:r>
              <a:rPr lang="en-US" sz="1400" dirty="0" err="1" smtClean="0"/>
              <a:t>C]enturies</a:t>
            </a:r>
            <a:r>
              <a:rPr lang="en-US" sz="1400" dirty="0" smtClean="0"/>
              <a:t> of chains and lashes will not kill the spirit of man nor the sense of truth within him” (98).</a:t>
            </a:r>
          </a:p>
          <a:p>
            <a:pPr lvl="1"/>
            <a:endParaRPr lang="en-US" sz="1800" dirty="0" smtClean="0"/>
          </a:p>
          <a:p>
            <a:pPr lvl="1"/>
            <a:endParaRPr lang="en-US" sz="1400" dirty="0" smtClean="0"/>
          </a:p>
        </p:txBody>
      </p:sp>
      <p:sp>
        <p:nvSpPr>
          <p:cNvPr id="4" name="TextBox 3"/>
          <p:cNvSpPr txBox="1"/>
          <p:nvPr/>
        </p:nvSpPr>
        <p:spPr>
          <a:xfrm>
            <a:off x="457200" y="1611259"/>
            <a:ext cx="8229600" cy="369332"/>
          </a:xfrm>
          <a:prstGeom prst="rect">
            <a:avLst/>
          </a:prstGeom>
          <a:noFill/>
        </p:spPr>
        <p:txBody>
          <a:bodyPr wrap="square" rtlCol="0">
            <a:spAutoFit/>
          </a:bodyPr>
          <a:lstStyle/>
          <a:p>
            <a:pPr algn="ctr"/>
            <a:r>
              <a:rPr lang="en-US" dirty="0" smtClean="0"/>
              <a:t>If doing this as a make-up, respond to each quote in 3-5 sentences.</a:t>
            </a:r>
            <a:endParaRPr lang="en-US" dirty="0"/>
          </a:p>
        </p:txBody>
      </p:sp>
    </p:spTree>
    <p:extLst>
      <p:ext uri="{BB962C8B-B14F-4D97-AF65-F5344CB8AC3E}">
        <p14:creationId xmlns:p14="http://schemas.microsoft.com/office/powerpoint/2010/main" val="414463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a:t>
            </a:r>
            <a:endParaRPr lang="en-US" dirty="0"/>
          </a:p>
        </p:txBody>
      </p:sp>
      <p:sp>
        <p:nvSpPr>
          <p:cNvPr id="3" name="Content Placeholder 2"/>
          <p:cNvSpPr>
            <a:spLocks noGrp="1"/>
          </p:cNvSpPr>
          <p:nvPr>
            <p:ph sz="quarter" idx="1"/>
          </p:nvPr>
        </p:nvSpPr>
        <p:spPr/>
        <p:txBody>
          <a:bodyPr/>
          <a:lstStyle/>
          <a:p>
            <a:r>
              <a:rPr lang="en-US" dirty="0" smtClean="0"/>
              <a:t>Have you seen other examples of a totalitarian government? What </a:t>
            </a:r>
            <a:r>
              <a:rPr lang="en-US" dirty="0"/>
              <a:t>is </a:t>
            </a:r>
            <a:r>
              <a:rPr lang="en-US" dirty="0" smtClean="0"/>
              <a:t>right/wrong </a:t>
            </a:r>
            <a:r>
              <a:rPr lang="en-US" dirty="0"/>
              <a:t>about it</a:t>
            </a:r>
            <a:r>
              <a:rPr lang="en-US" dirty="0" smtClean="0"/>
              <a:t>?</a:t>
            </a:r>
          </a:p>
          <a:p>
            <a:pPr lvl="1"/>
            <a:r>
              <a:rPr lang="en-US" dirty="0" smtClean="0"/>
              <a:t>This can be real or fictional, modern or historical.</a:t>
            </a:r>
          </a:p>
          <a:p>
            <a:pPr lvl="1"/>
            <a:endParaRPr lang="en-US" dirty="0" smtClean="0"/>
          </a:p>
          <a:p>
            <a:pPr lvl="1"/>
            <a:endParaRPr lang="en-US" dirty="0"/>
          </a:p>
          <a:p>
            <a:r>
              <a:rPr lang="en-US" dirty="0" smtClean="0"/>
              <a:t>You have 10 minutes to create.</a:t>
            </a:r>
            <a:endParaRPr lang="en-US" dirty="0"/>
          </a:p>
        </p:txBody>
      </p:sp>
    </p:spTree>
    <p:extLst>
      <p:ext uri="{BB962C8B-B14F-4D97-AF65-F5344CB8AC3E}">
        <p14:creationId xmlns:p14="http://schemas.microsoft.com/office/powerpoint/2010/main" val="149693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Take your pick</a:t>
            </a:r>
            <a:endParaRPr lang="en-US" dirty="0"/>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Font typeface="Wingdings"/>
              <a:buChar char=""/>
            </a:pPr>
            <a:r>
              <a:rPr lang="en-US" sz="2400" dirty="0"/>
              <a:t>“The secrets of this earth are not for all men to see, but only for those who will seek them” (52).</a:t>
            </a:r>
          </a:p>
          <a:p>
            <a:endParaRPr lang="en-US" sz="4400" dirty="0" smtClean="0"/>
          </a:p>
          <a:p>
            <a:pPr marL="320040" lvl="1" indent="-320040">
              <a:spcBef>
                <a:spcPts val="700"/>
              </a:spcBef>
              <a:buClr>
                <a:schemeClr val="accent2"/>
              </a:buClr>
              <a:buSzPct val="60000"/>
              <a:buFont typeface="Wingdings"/>
              <a:buChar char=""/>
            </a:pPr>
            <a:r>
              <a:rPr lang="en-US" sz="2400" dirty="0"/>
              <a:t>“The trees had protected it from time and weather, and from men who have less pity than time and weather” (89).</a:t>
            </a:r>
          </a:p>
          <a:p>
            <a:endParaRPr lang="en-US" sz="4400" dirty="0" smtClean="0"/>
          </a:p>
          <a:p>
            <a:pPr marL="320040" lvl="1" indent="-320040">
              <a:spcBef>
                <a:spcPts val="700"/>
              </a:spcBef>
              <a:buClr>
                <a:schemeClr val="accent2"/>
              </a:buClr>
              <a:buSzPct val="60000"/>
              <a:buFont typeface="Wingdings"/>
              <a:buChar char=""/>
            </a:pPr>
            <a:r>
              <a:rPr lang="en-US" sz="2400" dirty="0"/>
              <a:t>“[C]</a:t>
            </a:r>
            <a:r>
              <a:rPr lang="en-US" sz="2400" dirty="0" err="1"/>
              <a:t>enturies</a:t>
            </a:r>
            <a:r>
              <a:rPr lang="en-US" sz="2400" dirty="0"/>
              <a:t> of chains and lashes will not kill the spirit of man nor the sense of truth within him” (98</a:t>
            </a:r>
            <a:r>
              <a:rPr lang="en-US" sz="2400" dirty="0" smtClean="0"/>
              <a:t>).</a:t>
            </a:r>
            <a:endParaRPr lang="en-US" sz="2400" dirty="0"/>
          </a:p>
        </p:txBody>
      </p:sp>
    </p:spTree>
    <p:extLst>
      <p:ext uri="{BB962C8B-B14F-4D97-AF65-F5344CB8AC3E}">
        <p14:creationId xmlns:p14="http://schemas.microsoft.com/office/powerpoint/2010/main" val="152812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457200" y="0"/>
            <a:ext cx="8229600" cy="842963"/>
          </a:xfrm>
          <a:prstGeom prst="rect">
            <a:avLst/>
          </a:prstGeom>
        </p:spPr>
        <p:txBody>
          <a:bodyPr anchor="ctr">
            <a:normAutofit/>
          </a:bodyPr>
          <a:lstStyle/>
          <a:p>
            <a:pPr algn="ctr" fontAlgn="auto">
              <a:spcBef>
                <a:spcPts val="0"/>
              </a:spcBef>
              <a:spcAft>
                <a:spcPts val="0"/>
              </a:spcAft>
              <a:defRPr/>
            </a:pPr>
            <a:r>
              <a:rPr lang="en-US" sz="4400" dirty="0">
                <a:latin typeface="+mj-lt"/>
                <a:ea typeface="+mj-ea"/>
                <a:cs typeface="+mj-cs"/>
              </a:rPr>
              <a:t>Around </a:t>
            </a:r>
            <a:r>
              <a:rPr lang="en-US" sz="4400" dirty="0" smtClean="0">
                <a:latin typeface="+mj-lt"/>
                <a:ea typeface="+mj-ea"/>
                <a:cs typeface="+mj-cs"/>
              </a:rPr>
              <a:t>the Horn</a:t>
            </a:r>
            <a:endParaRPr lang="en-US" sz="4400" dirty="0">
              <a:latin typeface="+mj-lt"/>
              <a:ea typeface="+mj-ea"/>
              <a:cs typeface="+mj-cs"/>
            </a:endParaRPr>
          </a:p>
        </p:txBody>
      </p:sp>
      <p:sp>
        <p:nvSpPr>
          <p:cNvPr id="2051" name="Content Placeholder 7"/>
          <p:cNvSpPr txBox="1">
            <a:spLocks/>
          </p:cNvSpPr>
          <p:nvPr/>
        </p:nvSpPr>
        <p:spPr bwMode="auto">
          <a:xfrm>
            <a:off x="179388" y="673795"/>
            <a:ext cx="8839200" cy="1219200"/>
          </a:xfrm>
          <a:prstGeom prst="rect">
            <a:avLst/>
          </a:prstGeom>
          <a:noFill/>
          <a:ln w="9525">
            <a:noFill/>
            <a:miter lim="800000"/>
            <a:headEnd/>
            <a:tailEnd/>
          </a:ln>
        </p:spPr>
        <p:txBody>
          <a:bodyPr/>
          <a:lstStyle/>
          <a:p>
            <a:pPr>
              <a:lnSpc>
                <a:spcPct val="80000"/>
              </a:lnSpc>
              <a:spcBef>
                <a:spcPct val="20000"/>
              </a:spcBef>
            </a:pPr>
            <a:r>
              <a:rPr lang="en-US" sz="2500" dirty="0">
                <a:latin typeface="Calibri" pitchFamily="-111" charset="0"/>
              </a:rPr>
              <a:t>Directions:  Each group will get 1 minute to state their case for the topic.  A well thought out argument gains points and a poor argument or irrelevant one will lose points at </a:t>
            </a:r>
            <a:r>
              <a:rPr lang="en-US" sz="2500" dirty="0" err="1" smtClean="0">
                <a:latin typeface="Calibri" pitchFamily="-111" charset="0"/>
              </a:rPr>
              <a:t>Benzel</a:t>
            </a:r>
            <a:r>
              <a:rPr lang="en-US" sz="2500" dirty="0" smtClean="0">
                <a:latin typeface="Calibri" pitchFamily="-111" charset="0"/>
              </a:rPr>
              <a:t> and </a:t>
            </a:r>
            <a:r>
              <a:rPr lang="en-US" sz="2500" dirty="0" err="1" smtClean="0">
                <a:latin typeface="Calibri" pitchFamily="-111" charset="0"/>
              </a:rPr>
              <a:t>Gathman’s</a:t>
            </a:r>
            <a:r>
              <a:rPr lang="en-US" sz="2500" dirty="0" smtClean="0">
                <a:latin typeface="Calibri" pitchFamily="-111" charset="0"/>
              </a:rPr>
              <a:t> discretion.  There might even be prizes!</a:t>
            </a:r>
            <a:endParaRPr lang="en-US" sz="2200" dirty="0">
              <a:latin typeface="Calibri" pitchFamily="-111" charset="0"/>
            </a:endParaRPr>
          </a:p>
        </p:txBody>
      </p:sp>
      <p:graphicFrame>
        <p:nvGraphicFramePr>
          <p:cNvPr id="6" name="Table 5"/>
          <p:cNvGraphicFramePr>
            <a:graphicFrameLocks noGrp="1"/>
          </p:cNvGraphicFramePr>
          <p:nvPr/>
        </p:nvGraphicFramePr>
        <p:xfrm>
          <a:off x="1038225" y="1973263"/>
          <a:ext cx="7067550" cy="4151313"/>
        </p:xfrm>
        <a:graphic>
          <a:graphicData uri="http://schemas.openxmlformats.org/drawingml/2006/table">
            <a:tbl>
              <a:tblPr/>
              <a:tblGrid>
                <a:gridCol w="7067550"/>
              </a:tblGrid>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The First Word: Secrets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Buy or Sell: Discovery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Buy or Sell: Satisfaction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1</a:t>
                      </a:r>
                      <a:r>
                        <a:rPr kumimoji="0" lang="en-US" sz="2800" b="0" i="0" u="none" strike="noStrike" cap="none" normalizeH="0" baseline="30000" dirty="0" smtClean="0">
                          <a:ln>
                            <a:noFill/>
                          </a:ln>
                          <a:solidFill>
                            <a:srgbClr val="000000"/>
                          </a:solidFill>
                          <a:effectLst/>
                          <a:latin typeface="Arial" charset="0"/>
                          <a:ea typeface="ＭＳ Ｐゴシック" pitchFamily="-111" charset="-128"/>
                        </a:rPr>
                        <a:t>st</a:t>
                      </a:r>
                      <a:r>
                        <a:rPr kumimoji="0" lang="en-US" sz="2800" b="0" i="0" u="none" strike="noStrike" cap="none" normalizeH="0" baseline="0" dirty="0" smtClean="0">
                          <a:ln>
                            <a:noFill/>
                          </a:ln>
                          <a:solidFill>
                            <a:srgbClr val="000000"/>
                          </a:solidFill>
                          <a:effectLst/>
                          <a:latin typeface="Arial" charset="0"/>
                          <a:ea typeface="ＭＳ Ｐゴシック" pitchFamily="-111" charset="-128"/>
                        </a:rPr>
                        <a:t> Tally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Out of Bounds: Men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2</a:t>
                      </a:r>
                      <a:r>
                        <a:rPr kumimoji="0" lang="en-US" sz="2800" b="0" i="0" u="none" strike="noStrike" cap="none" normalizeH="0" baseline="30000" dirty="0" smtClean="0">
                          <a:ln>
                            <a:noFill/>
                          </a:ln>
                          <a:solidFill>
                            <a:srgbClr val="000000"/>
                          </a:solidFill>
                          <a:effectLst/>
                          <a:latin typeface="Arial" charset="0"/>
                          <a:ea typeface="ＭＳ Ｐゴシック" pitchFamily="-111" charset="-128"/>
                        </a:rPr>
                        <a:t>nd</a:t>
                      </a:r>
                      <a:r>
                        <a:rPr kumimoji="0" lang="en-US" sz="2800" b="0" i="0" u="none" strike="noStrike" cap="none" normalizeH="0" baseline="0" dirty="0" smtClean="0">
                          <a:ln>
                            <a:noFill/>
                          </a:ln>
                          <a:solidFill>
                            <a:srgbClr val="000000"/>
                          </a:solidFill>
                          <a:effectLst/>
                          <a:latin typeface="Arial" charset="0"/>
                          <a:ea typeface="ＭＳ Ｐゴシック" pitchFamily="-111" charset="-128"/>
                        </a:rPr>
                        <a:t> Tally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charset="0"/>
                          <a:ea typeface="ＭＳ Ｐゴシック" pitchFamily="-111" charset="-128"/>
                        </a:rPr>
                        <a:t>Showdown: Truth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0" name="TextBox 6"/>
          <p:cNvSpPr txBox="1">
            <a:spLocks noChangeArrowheads="1"/>
          </p:cNvSpPr>
          <p:nvPr/>
        </p:nvSpPr>
        <p:spPr bwMode="auto">
          <a:xfrm>
            <a:off x="0" y="6375400"/>
            <a:ext cx="9144000" cy="323850"/>
          </a:xfrm>
          <a:prstGeom prst="rect">
            <a:avLst/>
          </a:prstGeom>
          <a:noFill/>
          <a:ln w="9525">
            <a:noFill/>
            <a:miter lim="800000"/>
            <a:headEnd/>
            <a:tailEnd/>
          </a:ln>
        </p:spPr>
        <p:txBody>
          <a:bodyPr>
            <a:spAutoFit/>
          </a:bodyPr>
          <a:lstStyle/>
          <a:p>
            <a:pPr algn="ctr"/>
            <a:r>
              <a:rPr lang="en-US" sz="1500" dirty="0">
                <a:latin typeface="Calibri" pitchFamily="-111" charset="0"/>
              </a:rPr>
              <a:t>It would be a good idea to take notes on this discussion (it </a:t>
            </a:r>
            <a:r>
              <a:rPr lang="en-US" sz="1500" dirty="0" smtClean="0">
                <a:latin typeface="Calibri" pitchFamily="-111" charset="0"/>
              </a:rPr>
              <a:t>may help while studying or on your project). </a:t>
            </a:r>
            <a:endParaRPr lang="en-US" sz="1500" dirty="0">
              <a:latin typeface="Calibri" pitchFamily="-111" charset="0"/>
            </a:endParaRPr>
          </a:p>
        </p:txBody>
      </p:sp>
      <p:sp>
        <p:nvSpPr>
          <p:cNvPr id="2071" name="TextBox 7"/>
          <p:cNvSpPr txBox="1">
            <a:spLocks noChangeArrowheads="1"/>
          </p:cNvSpPr>
          <p:nvPr/>
        </p:nvSpPr>
        <p:spPr bwMode="auto">
          <a:xfrm>
            <a:off x="336550" y="1973263"/>
            <a:ext cx="701675" cy="4154487"/>
          </a:xfrm>
          <a:prstGeom prst="rect">
            <a:avLst/>
          </a:prstGeom>
          <a:noFill/>
          <a:ln w="9525">
            <a:noFill/>
            <a:miter lim="800000"/>
            <a:headEnd/>
            <a:tailEnd/>
          </a:ln>
        </p:spPr>
        <p:txBody>
          <a:bodyPr>
            <a:spAutoFit/>
          </a:bodyPr>
          <a:lstStyle/>
          <a:p>
            <a:pPr algn="ctr"/>
            <a:r>
              <a:rPr lang="en-US" sz="4400">
                <a:latin typeface="Engravers MT" pitchFamily="-111" charset="0"/>
              </a:rPr>
              <a:t>TOPI</a:t>
            </a:r>
          </a:p>
          <a:p>
            <a:pPr algn="ctr"/>
            <a:r>
              <a:rPr lang="en-US" sz="4400">
                <a:latin typeface="Engravers MT" pitchFamily="-111" charset="0"/>
              </a:rPr>
              <a:t>CS</a:t>
            </a:r>
          </a:p>
        </p:txBody>
      </p:sp>
    </p:spTree>
    <p:extLst>
      <p:ext uri="{BB962C8B-B14F-4D97-AF65-F5344CB8AC3E}">
        <p14:creationId xmlns:p14="http://schemas.microsoft.com/office/powerpoint/2010/main" val="10670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 to </a:t>
            </a:r>
            <a:r>
              <a:rPr lang="en-US" dirty="0" err="1" smtClean="0"/>
              <a:t>storyboardthat.com</a:t>
            </a:r>
            <a:endParaRPr lang="en-US" dirty="0"/>
          </a:p>
        </p:txBody>
      </p:sp>
      <p:sp>
        <p:nvSpPr>
          <p:cNvPr id="5" name="Content Placeholder 4"/>
          <p:cNvSpPr>
            <a:spLocks noGrp="1"/>
          </p:cNvSpPr>
          <p:nvPr>
            <p:ph sz="quarter" idx="1"/>
          </p:nvPr>
        </p:nvSpPr>
        <p:spPr/>
        <p:txBody>
          <a:bodyPr>
            <a:normAutofit/>
          </a:bodyPr>
          <a:lstStyle/>
          <a:p>
            <a:pPr>
              <a:buFont typeface="Wingdings" charset="2"/>
              <a:buChar char="Ø"/>
            </a:pPr>
            <a:r>
              <a:rPr lang="en-US" dirty="0" smtClean="0"/>
              <a:t>My Account</a:t>
            </a:r>
          </a:p>
          <a:p>
            <a:pPr lvl="1">
              <a:buFont typeface="Wingdings" charset="2"/>
              <a:buChar char="Ø"/>
            </a:pPr>
            <a:r>
              <a:rPr lang="en-US" sz="2900" dirty="0" smtClean="0"/>
              <a:t>I’m a New User</a:t>
            </a:r>
          </a:p>
          <a:p>
            <a:pPr lvl="2">
              <a:buFont typeface="Wingdings" charset="2"/>
              <a:buChar char="Ø"/>
            </a:pPr>
            <a:r>
              <a:rPr lang="en-US" sz="2900" dirty="0" smtClean="0"/>
              <a:t>Create a user name and password</a:t>
            </a:r>
          </a:p>
          <a:p>
            <a:pPr lvl="3">
              <a:buFont typeface="Wingdings" charset="2"/>
              <a:buChar char="Ø"/>
            </a:pPr>
            <a:r>
              <a:rPr lang="en-US" sz="2700" dirty="0" smtClean="0"/>
              <a:t>Register with school user name and password</a:t>
            </a:r>
          </a:p>
          <a:p>
            <a:pPr lvl="3">
              <a:buFont typeface="Wingdings" charset="2"/>
              <a:buChar char="Ø"/>
            </a:pPr>
            <a:endParaRPr lang="en-US" sz="2200" dirty="0"/>
          </a:p>
          <a:p>
            <a:pPr>
              <a:buFont typeface="Wingdings" charset="2"/>
              <a:buChar char="Ø"/>
            </a:pPr>
            <a:r>
              <a:rPr lang="en-US" sz="2900" dirty="0" smtClean="0"/>
              <a:t>Create a Storyboard</a:t>
            </a:r>
          </a:p>
          <a:p>
            <a:pPr lvl="1">
              <a:buFont typeface="Wingdings" charset="2"/>
              <a:buChar char="Ø"/>
            </a:pPr>
            <a:r>
              <a:rPr lang="en-US" sz="2900" dirty="0" smtClean="0"/>
              <a:t>Storyboard Layout: Title, Cell, and Description</a:t>
            </a:r>
          </a:p>
          <a:p>
            <a:pPr lvl="2">
              <a:buFont typeface="Wingdings" charset="2"/>
              <a:buChar char="Ø"/>
            </a:pPr>
            <a:r>
              <a:rPr lang="en-US" sz="2900" dirty="0" smtClean="0"/>
              <a:t>Add Cells: 3 x 2</a:t>
            </a:r>
            <a:endParaRPr lang="en-US" sz="2900" dirty="0"/>
          </a:p>
        </p:txBody>
      </p:sp>
    </p:spTree>
    <p:extLst>
      <p:ext uri="{BB962C8B-B14F-4D97-AF65-F5344CB8AC3E}">
        <p14:creationId xmlns:p14="http://schemas.microsoft.com/office/powerpoint/2010/main" val="21399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Create a Storyboard related to one or more of the following Philosophical Ideas and </a:t>
            </a:r>
            <a:r>
              <a:rPr lang="en-US" sz="3200" i="1" dirty="0" smtClean="0"/>
              <a:t>Anthem</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n-US" dirty="0" smtClean="0"/>
              <a:t>Collectivism</a:t>
            </a:r>
          </a:p>
          <a:p>
            <a:pPr lvl="1"/>
            <a:r>
              <a:rPr lang="en-US" dirty="0" smtClean="0"/>
              <a:t>The </a:t>
            </a:r>
            <a:r>
              <a:rPr lang="en-US" dirty="0"/>
              <a:t>political principle of centralized social and economic control, especially of all means of production</a:t>
            </a:r>
            <a:r>
              <a:rPr lang="en-US" dirty="0" smtClean="0"/>
              <a:t>.</a:t>
            </a:r>
          </a:p>
          <a:p>
            <a:r>
              <a:rPr lang="en-US" dirty="0" smtClean="0"/>
              <a:t> Utopia</a:t>
            </a:r>
          </a:p>
          <a:p>
            <a:pPr lvl="1"/>
            <a:r>
              <a:rPr lang="en-US" dirty="0" smtClean="0"/>
              <a:t>Any </a:t>
            </a:r>
            <a:r>
              <a:rPr lang="en-US" dirty="0"/>
              <a:t>visionary system of political or social perfection.</a:t>
            </a:r>
          </a:p>
          <a:p>
            <a:r>
              <a:rPr lang="en-US" dirty="0" smtClean="0"/>
              <a:t>Dystopia</a:t>
            </a:r>
            <a:endParaRPr lang="en-US" dirty="0"/>
          </a:p>
          <a:p>
            <a:pPr lvl="1"/>
            <a:r>
              <a:rPr lang="en-US" dirty="0" smtClean="0"/>
              <a:t>A </a:t>
            </a:r>
            <a:r>
              <a:rPr lang="en-US" dirty="0"/>
              <a:t>society characterized by human misery, as squalor, oppression, disease, and overcrowding. </a:t>
            </a:r>
          </a:p>
          <a:p>
            <a:r>
              <a:rPr lang="en-US" dirty="0" smtClean="0"/>
              <a:t>Individualism</a:t>
            </a:r>
          </a:p>
          <a:p>
            <a:pPr lvl="1"/>
            <a:r>
              <a:rPr lang="en-US" dirty="0"/>
              <a:t>The pursuit of individual rather than common or collective </a:t>
            </a:r>
            <a:r>
              <a:rPr lang="en-US" dirty="0" smtClean="0"/>
              <a:t>interests</a:t>
            </a:r>
            <a:r>
              <a:rPr lang="en-US" dirty="0"/>
              <a:t>.</a:t>
            </a:r>
          </a:p>
        </p:txBody>
      </p:sp>
    </p:spTree>
    <p:extLst>
      <p:ext uri="{BB962C8B-B14F-4D97-AF65-F5344CB8AC3E}">
        <p14:creationId xmlns:p14="http://schemas.microsoft.com/office/powerpoint/2010/main" val="50494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 to </a:t>
            </a:r>
            <a:r>
              <a:rPr lang="en-US" dirty="0" err="1" smtClean="0"/>
              <a:t>storyboardthat.com</a:t>
            </a:r>
            <a:endParaRPr lang="en-US" dirty="0"/>
          </a:p>
        </p:txBody>
      </p:sp>
      <p:sp>
        <p:nvSpPr>
          <p:cNvPr id="5" name="Content Placeholder 4"/>
          <p:cNvSpPr>
            <a:spLocks noGrp="1"/>
          </p:cNvSpPr>
          <p:nvPr>
            <p:ph sz="quarter" idx="1"/>
          </p:nvPr>
        </p:nvSpPr>
        <p:spPr/>
        <p:txBody>
          <a:bodyPr>
            <a:normAutofit/>
          </a:bodyPr>
          <a:lstStyle/>
          <a:p>
            <a:pPr>
              <a:buFont typeface="Wingdings" charset="2"/>
              <a:buChar char="Ø"/>
            </a:pPr>
            <a:r>
              <a:rPr lang="en-US" dirty="0" smtClean="0"/>
              <a:t>My Account</a:t>
            </a:r>
          </a:p>
          <a:p>
            <a:pPr lvl="1">
              <a:buFont typeface="Wingdings" charset="2"/>
              <a:buChar char="Ø"/>
            </a:pPr>
            <a:r>
              <a:rPr lang="en-US" sz="2900" dirty="0" smtClean="0"/>
              <a:t>I’m a New User</a:t>
            </a:r>
          </a:p>
          <a:p>
            <a:pPr lvl="2">
              <a:buFont typeface="Wingdings" charset="2"/>
              <a:buChar char="Ø"/>
            </a:pPr>
            <a:r>
              <a:rPr lang="en-US" sz="2900" dirty="0" smtClean="0"/>
              <a:t>Create a user name and password</a:t>
            </a:r>
          </a:p>
          <a:p>
            <a:pPr lvl="3">
              <a:buFont typeface="Wingdings" charset="2"/>
              <a:buChar char="Ø"/>
            </a:pPr>
            <a:r>
              <a:rPr lang="en-US" sz="2700" dirty="0" smtClean="0"/>
              <a:t>Register with school user name and password</a:t>
            </a:r>
          </a:p>
          <a:p>
            <a:pPr lvl="3">
              <a:buFont typeface="Wingdings" charset="2"/>
              <a:buChar char="Ø"/>
            </a:pPr>
            <a:endParaRPr lang="en-US" sz="2200" dirty="0"/>
          </a:p>
          <a:p>
            <a:pPr>
              <a:buFont typeface="Wingdings" charset="2"/>
              <a:buChar char="Ø"/>
            </a:pPr>
            <a:r>
              <a:rPr lang="en-US" sz="2900" dirty="0" smtClean="0"/>
              <a:t>Create a Storyboard</a:t>
            </a:r>
          </a:p>
          <a:p>
            <a:pPr lvl="1">
              <a:buFont typeface="Wingdings" charset="2"/>
              <a:buChar char="Ø"/>
            </a:pPr>
            <a:r>
              <a:rPr lang="en-US" sz="2900" dirty="0" smtClean="0"/>
              <a:t>Storyboard Layout: Title, Cell, and Description</a:t>
            </a:r>
          </a:p>
          <a:p>
            <a:pPr lvl="2">
              <a:buFont typeface="Wingdings" charset="2"/>
              <a:buChar char="Ø"/>
            </a:pPr>
            <a:r>
              <a:rPr lang="en-US" sz="2900" dirty="0" smtClean="0"/>
              <a:t>Add Cells: 3 x 2</a:t>
            </a:r>
            <a:endParaRPr lang="en-US" sz="2900" dirty="0"/>
          </a:p>
        </p:txBody>
      </p:sp>
    </p:spTree>
    <p:extLst>
      <p:ext uri="{BB962C8B-B14F-4D97-AF65-F5344CB8AC3E}">
        <p14:creationId xmlns:p14="http://schemas.microsoft.com/office/powerpoint/2010/main" val="1222135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Create a Storyboard related to one or more of the following Philosophical Ideas and </a:t>
            </a:r>
            <a:r>
              <a:rPr lang="en-US" sz="3200" i="1" dirty="0" smtClean="0"/>
              <a:t>Anthem</a:t>
            </a:r>
            <a:endParaRPr lang="en-US" sz="3200" dirty="0"/>
          </a:p>
        </p:txBody>
      </p:sp>
      <p:sp>
        <p:nvSpPr>
          <p:cNvPr id="3" name="Content Placeholder 2"/>
          <p:cNvSpPr>
            <a:spLocks noGrp="1"/>
          </p:cNvSpPr>
          <p:nvPr>
            <p:ph sz="quarter" idx="1"/>
          </p:nvPr>
        </p:nvSpPr>
        <p:spPr/>
        <p:txBody>
          <a:bodyPr>
            <a:normAutofit fontScale="92500" lnSpcReduction="10000"/>
          </a:bodyPr>
          <a:lstStyle/>
          <a:p>
            <a:r>
              <a:rPr lang="en-US" dirty="0" smtClean="0"/>
              <a:t>Collectivism</a:t>
            </a:r>
          </a:p>
          <a:p>
            <a:pPr lvl="1"/>
            <a:r>
              <a:rPr lang="en-US" dirty="0" smtClean="0"/>
              <a:t>The </a:t>
            </a:r>
            <a:r>
              <a:rPr lang="en-US" dirty="0"/>
              <a:t>political principle of centralized social and economic control, especially of all means of production</a:t>
            </a:r>
            <a:r>
              <a:rPr lang="en-US" dirty="0" smtClean="0"/>
              <a:t>.</a:t>
            </a:r>
          </a:p>
          <a:p>
            <a:r>
              <a:rPr lang="en-US" dirty="0" smtClean="0"/>
              <a:t> Utopia</a:t>
            </a:r>
          </a:p>
          <a:p>
            <a:pPr lvl="1"/>
            <a:r>
              <a:rPr lang="en-US" dirty="0" smtClean="0"/>
              <a:t>Any </a:t>
            </a:r>
            <a:r>
              <a:rPr lang="en-US" dirty="0"/>
              <a:t>visionary system of political or social perfection.</a:t>
            </a:r>
          </a:p>
          <a:p>
            <a:r>
              <a:rPr lang="en-US" dirty="0" smtClean="0"/>
              <a:t>Dystopia</a:t>
            </a:r>
            <a:endParaRPr lang="en-US" dirty="0"/>
          </a:p>
          <a:p>
            <a:pPr lvl="1"/>
            <a:r>
              <a:rPr lang="en-US" dirty="0" smtClean="0"/>
              <a:t>A </a:t>
            </a:r>
            <a:r>
              <a:rPr lang="en-US" dirty="0"/>
              <a:t>society characterized by human misery, as squalor, oppression, disease, and overcrowding. </a:t>
            </a:r>
          </a:p>
          <a:p>
            <a:r>
              <a:rPr lang="en-US" dirty="0" smtClean="0"/>
              <a:t>Individualism</a:t>
            </a:r>
          </a:p>
          <a:p>
            <a:pPr lvl="1"/>
            <a:r>
              <a:rPr lang="en-US" dirty="0"/>
              <a:t>The pursuit of individual rather than common or collective </a:t>
            </a:r>
            <a:r>
              <a:rPr lang="en-US" dirty="0" smtClean="0"/>
              <a:t>interests</a:t>
            </a:r>
            <a:r>
              <a:rPr lang="en-US" dirty="0"/>
              <a:t>.</a:t>
            </a:r>
          </a:p>
        </p:txBody>
      </p:sp>
    </p:spTree>
    <p:extLst>
      <p:ext uri="{BB962C8B-B14F-4D97-AF65-F5344CB8AC3E}">
        <p14:creationId xmlns:p14="http://schemas.microsoft.com/office/powerpoint/2010/main" val="189887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 to </a:t>
            </a:r>
            <a:r>
              <a:rPr lang="en-US" dirty="0" err="1" smtClean="0"/>
              <a:t>storyboardthat.com</a:t>
            </a:r>
            <a:endParaRPr lang="en-US" dirty="0"/>
          </a:p>
        </p:txBody>
      </p:sp>
      <p:sp>
        <p:nvSpPr>
          <p:cNvPr id="5" name="Content Placeholder 4"/>
          <p:cNvSpPr>
            <a:spLocks noGrp="1"/>
          </p:cNvSpPr>
          <p:nvPr>
            <p:ph sz="quarter" idx="1"/>
          </p:nvPr>
        </p:nvSpPr>
        <p:spPr/>
        <p:txBody>
          <a:bodyPr>
            <a:normAutofit/>
          </a:bodyPr>
          <a:lstStyle/>
          <a:p>
            <a:pPr>
              <a:buFont typeface="Wingdings" charset="2"/>
              <a:buChar char="Ø"/>
            </a:pPr>
            <a:r>
              <a:rPr lang="en-US" dirty="0" smtClean="0"/>
              <a:t>My Account</a:t>
            </a:r>
          </a:p>
          <a:p>
            <a:pPr lvl="1">
              <a:buFont typeface="Wingdings" charset="2"/>
              <a:buChar char="Ø"/>
            </a:pPr>
            <a:r>
              <a:rPr lang="en-US" sz="2900" dirty="0" smtClean="0"/>
              <a:t>I’m a New User</a:t>
            </a:r>
          </a:p>
          <a:p>
            <a:pPr lvl="2">
              <a:buFont typeface="Wingdings" charset="2"/>
              <a:buChar char="Ø"/>
            </a:pPr>
            <a:r>
              <a:rPr lang="en-US" sz="2900" dirty="0" smtClean="0"/>
              <a:t>Create a user name and password</a:t>
            </a:r>
          </a:p>
          <a:p>
            <a:pPr lvl="3">
              <a:buFont typeface="Wingdings" charset="2"/>
              <a:buChar char="Ø"/>
            </a:pPr>
            <a:r>
              <a:rPr lang="en-US" sz="2700" dirty="0" smtClean="0"/>
              <a:t>Register with school user name and password</a:t>
            </a:r>
          </a:p>
          <a:p>
            <a:pPr lvl="3">
              <a:buFont typeface="Wingdings" charset="2"/>
              <a:buChar char="Ø"/>
            </a:pPr>
            <a:endParaRPr lang="en-US" sz="2200" dirty="0"/>
          </a:p>
          <a:p>
            <a:pPr>
              <a:buFont typeface="Wingdings" charset="2"/>
              <a:buChar char="Ø"/>
            </a:pPr>
            <a:r>
              <a:rPr lang="en-US" sz="2900" dirty="0" smtClean="0"/>
              <a:t>Create a Storyboard</a:t>
            </a:r>
          </a:p>
          <a:p>
            <a:pPr lvl="1">
              <a:buFont typeface="Wingdings" charset="2"/>
              <a:buChar char="Ø"/>
            </a:pPr>
            <a:r>
              <a:rPr lang="en-US" sz="2900" dirty="0" smtClean="0"/>
              <a:t>Storyboard Layout: Title, Cell, and Description</a:t>
            </a:r>
          </a:p>
          <a:p>
            <a:pPr lvl="2">
              <a:buFont typeface="Wingdings" charset="2"/>
              <a:buChar char="Ø"/>
            </a:pPr>
            <a:r>
              <a:rPr lang="en-US" sz="2900" dirty="0" smtClean="0"/>
              <a:t>Add Cells: 3 x 2</a:t>
            </a:r>
            <a:endParaRPr lang="en-US" sz="2900" dirty="0"/>
          </a:p>
        </p:txBody>
      </p:sp>
    </p:spTree>
    <p:extLst>
      <p:ext uri="{BB962C8B-B14F-4D97-AF65-F5344CB8AC3E}">
        <p14:creationId xmlns:p14="http://schemas.microsoft.com/office/powerpoint/2010/main" val="631949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Median.thmx</Template>
  <TotalTime>52</TotalTime>
  <Words>742</Words>
  <Application>Microsoft Macintosh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Engravers MT</vt:lpstr>
      <vt:lpstr>ＭＳ Ｐゴシック</vt:lpstr>
      <vt:lpstr>Tw Cen MT</vt:lpstr>
      <vt:lpstr>Wingdings</vt:lpstr>
      <vt:lpstr>Wingdings 2</vt:lpstr>
      <vt:lpstr>Median</vt:lpstr>
      <vt:lpstr>Anthem</vt:lpstr>
      <vt:lpstr>Journal</vt:lpstr>
      <vt:lpstr>Journal: Take your pick</vt:lpstr>
      <vt:lpstr>PowerPoint Presentation</vt:lpstr>
      <vt:lpstr>Go to storyboardthat.com</vt:lpstr>
      <vt:lpstr>Create a Storyboard related to one or more of the following Philosophical Ideas and Anthem</vt:lpstr>
      <vt:lpstr>Go to storyboardthat.com</vt:lpstr>
      <vt:lpstr>Create a Storyboard related to one or more of the following Philosophical Ideas and Anthem</vt:lpstr>
      <vt:lpstr>Go to storyboardthat.com</vt:lpstr>
      <vt:lpstr>Create a Storyboard related to one or more of the following Philosophical Ideas and Anthem</vt:lpstr>
      <vt:lpstr>Prompts/Discussion Make-up</vt:lpstr>
    </vt:vector>
  </TitlesOfParts>
  <Company>OPS</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dc:title>
  <dc:creator>OPS Staff</dc:creator>
  <cp:lastModifiedBy>Daniel Gathman</cp:lastModifiedBy>
  <cp:revision>6</cp:revision>
  <cp:lastPrinted>2017-12-05T13:26:07Z</cp:lastPrinted>
  <dcterms:created xsi:type="dcterms:W3CDTF">2015-09-28T15:04:16Z</dcterms:created>
  <dcterms:modified xsi:type="dcterms:W3CDTF">2017-12-05T13:28:09Z</dcterms:modified>
</cp:coreProperties>
</file>